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1"/>
  </p:sldMasterIdLst>
  <p:notesMasterIdLst>
    <p:notesMasterId r:id="rId25"/>
  </p:notesMasterIdLst>
  <p:handoutMasterIdLst>
    <p:handoutMasterId r:id="rId26"/>
  </p:handoutMasterIdLst>
  <p:sldIdLst>
    <p:sldId id="540" r:id="rId2"/>
    <p:sldId id="479" r:id="rId3"/>
    <p:sldId id="480" r:id="rId4"/>
    <p:sldId id="481" r:id="rId5"/>
    <p:sldId id="556" r:id="rId6"/>
    <p:sldId id="549" r:id="rId7"/>
    <p:sldId id="484" r:id="rId8"/>
    <p:sldId id="554" r:id="rId9"/>
    <p:sldId id="486" r:id="rId10"/>
    <p:sldId id="545" r:id="rId11"/>
    <p:sldId id="536" r:id="rId12"/>
    <p:sldId id="537" r:id="rId13"/>
    <p:sldId id="505" r:id="rId14"/>
    <p:sldId id="548" r:id="rId15"/>
    <p:sldId id="531" r:id="rId16"/>
    <p:sldId id="494" r:id="rId17"/>
    <p:sldId id="495" r:id="rId18"/>
    <p:sldId id="553" r:id="rId19"/>
    <p:sldId id="539" r:id="rId20"/>
    <p:sldId id="528" r:id="rId21"/>
    <p:sldId id="517" r:id="rId22"/>
    <p:sldId id="529" r:id="rId23"/>
    <p:sldId id="518" r:id="rId24"/>
  </p:sldIdLst>
  <p:sldSz cx="9144000" cy="5143500" type="screen16x9"/>
  <p:notesSz cx="7010400" cy="9296400"/>
  <p:defaultTex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188" userDrawn="1">
          <p15:clr>
            <a:srgbClr val="A4A3A4"/>
          </p15:clr>
        </p15:guide>
        <p15:guide id="3" pos="5592" userDrawn="1">
          <p15:clr>
            <a:srgbClr val="A4A3A4"/>
          </p15:clr>
        </p15:guide>
        <p15:guide id="4" pos="2880" userDrawn="1">
          <p15:clr>
            <a:srgbClr val="A4A3A4"/>
          </p15:clr>
        </p15:guide>
        <p15:guide id="5" pos="6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D"/>
    <a:srgbClr val="152C79"/>
    <a:srgbClr val="0071C5"/>
    <a:srgbClr val="003399"/>
    <a:srgbClr val="FF9600"/>
    <a:srgbClr val="003C71"/>
    <a:srgbClr val="00759E"/>
    <a:srgbClr val="680000"/>
    <a:srgbClr val="AC0000"/>
    <a:srgbClr val="18C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62" autoAdjust="0"/>
    <p:restoredTop sz="97479" autoAdjust="0"/>
  </p:normalViewPr>
  <p:slideViewPr>
    <p:cSldViewPr snapToGrid="0" showGuides="1">
      <p:cViewPr varScale="1">
        <p:scale>
          <a:sx n="77" d="100"/>
          <a:sy n="77" d="100"/>
        </p:scale>
        <p:origin x="1786" y="58"/>
      </p:cViewPr>
      <p:guideLst>
        <p:guide orient="horz" pos="1188"/>
        <p:guide pos="5592"/>
        <p:guide pos="2880"/>
        <p:guide pos="648"/>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5CAFD07-1B67-4111-9E23-E54F0CEA0EE4}" type="datetimeFigureOut">
              <a:rPr lang="en-US" smtClean="0"/>
              <a:t>2/23/2018</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70EEBCF-665C-4E4E-B36F-E0D511F1AA16}" type="slidenum">
              <a:rPr lang="en-US" smtClean="0"/>
              <a:t>‹#›</a:t>
            </a:fld>
            <a:endParaRPr lang="en-US" dirty="0"/>
          </a:p>
        </p:txBody>
      </p:sp>
    </p:spTree>
    <p:extLst>
      <p:ext uri="{BB962C8B-B14F-4D97-AF65-F5344CB8AC3E}">
        <p14:creationId xmlns:p14="http://schemas.microsoft.com/office/powerpoint/2010/main" val="1731383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E972E5-095E-4ECF-A79C-46CE1986ECC1}" type="datetimeFigureOut">
              <a:rPr lang="en-US" smtClean="0"/>
              <a:t>2/23/2018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B57309-43A7-49A7-AE21-36FEE0B80AA7}" type="slidenum">
              <a:rPr lang="en-US" smtClean="0"/>
              <a:t>‹#›</a:t>
            </a:fld>
            <a:endParaRPr lang="en-US" dirty="0"/>
          </a:p>
        </p:txBody>
      </p:sp>
    </p:spTree>
    <p:extLst>
      <p:ext uri="{BB962C8B-B14F-4D97-AF65-F5344CB8AC3E}">
        <p14:creationId xmlns:p14="http://schemas.microsoft.com/office/powerpoint/2010/main" val="317751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BC161-6C18-4800-B6B7-6001A32AAEB3}" type="slidenum">
              <a:rPr lang="en-US" altLang="en-US" smtClean="0">
                <a:solidFill>
                  <a:prstClr val="black"/>
                </a:solidFill>
              </a:rPr>
              <a:pPr/>
              <a:t>2</a:t>
            </a:fld>
            <a:endParaRPr lang="en-US" altLang="en-US" dirty="0">
              <a:solidFill>
                <a:prstClr val="black"/>
              </a:solidFill>
            </a:endParaRPr>
          </a:p>
        </p:txBody>
      </p:sp>
    </p:spTree>
    <p:extLst>
      <p:ext uri="{BB962C8B-B14F-4D97-AF65-F5344CB8AC3E}">
        <p14:creationId xmlns:p14="http://schemas.microsoft.com/office/powerpoint/2010/main" val="3834002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15</a:t>
            </a:fld>
            <a:endParaRPr lang="en-US" dirty="0"/>
          </a:p>
        </p:txBody>
      </p:sp>
    </p:spTree>
    <p:extLst>
      <p:ext uri="{BB962C8B-B14F-4D97-AF65-F5344CB8AC3E}">
        <p14:creationId xmlns:p14="http://schemas.microsoft.com/office/powerpoint/2010/main" val="400965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 is a hardware</a:t>
            </a:r>
            <a:r>
              <a:rPr lang="en-US" baseline="0" dirty="0" smtClean="0"/>
              <a:t> company now we are also in the forefront of algorithms, we are also looking at different architectures that might work better or natural in processing unstructured data thus building a platform that can be embedded in autonomous systems so that the system can do self-learning.</a:t>
            </a:r>
          </a:p>
          <a:p>
            <a:endParaRPr lang="en-US" baseline="0" dirty="0" smtClean="0"/>
          </a:p>
          <a:p>
            <a:r>
              <a:rPr lang="en-US" dirty="0" smtClean="0">
                <a:effectLst/>
              </a:rPr>
              <a:t>Our current test</a:t>
            </a:r>
            <a:r>
              <a:rPr lang="en-US" baseline="0" dirty="0" smtClean="0">
                <a:effectLst/>
              </a:rPr>
              <a:t> chip project has the o</a:t>
            </a:r>
            <a:r>
              <a:rPr lang="en-US" dirty="0" smtClean="0">
                <a:effectLst/>
              </a:rPr>
              <a:t>verall research goal</a:t>
            </a:r>
            <a:r>
              <a:rPr lang="en-US" baseline="0" dirty="0" smtClean="0">
                <a:effectLst/>
              </a:rPr>
              <a:t> to achieve a</a:t>
            </a:r>
            <a:r>
              <a:rPr lang="en-US" dirty="0" smtClean="0">
                <a:effectLst/>
              </a:rPr>
              <a:t> 100X improvement in performance, energy efficiency, area efficiency &amp; robustness for visual, speech/language &amp; multi-mode</a:t>
            </a:r>
            <a:r>
              <a:rPr lang="en-US" baseline="0" dirty="0" smtClean="0">
                <a:effectLst/>
              </a:rPr>
              <a:t> </a:t>
            </a:r>
            <a:r>
              <a:rPr lang="en-US" dirty="0" smtClean="0">
                <a:effectLst/>
              </a:rPr>
              <a:t>sensor cognition, inference,</a:t>
            </a:r>
            <a:r>
              <a:rPr lang="en-US" baseline="0" dirty="0" smtClean="0">
                <a:effectLst/>
              </a:rPr>
              <a:t> and </a:t>
            </a:r>
            <a:r>
              <a:rPr lang="en-US" dirty="0" smtClean="0">
                <a:effectLst/>
              </a:rPr>
              <a:t>analytics. Unlike the prevalent artificial neural network (ANN), neuromorphic computing is based on spiking neural network that claims to be modeling how </a:t>
            </a:r>
            <a:r>
              <a:rPr lang="en-US" dirty="0" err="1" smtClean="0">
                <a:effectLst/>
              </a:rPr>
              <a:t>neurosynaptic</a:t>
            </a:r>
            <a:r>
              <a:rPr lang="en-US" dirty="0" smtClean="0">
                <a:effectLst/>
              </a:rPr>
              <a:t> system actually works. </a:t>
            </a:r>
          </a:p>
          <a:p>
            <a:endParaRPr lang="en-US" dirty="0" smtClean="0">
              <a:effectLst/>
            </a:endParaRPr>
          </a:p>
          <a:p>
            <a:r>
              <a:rPr lang="en-US" dirty="0" smtClean="0"/>
              <a:t>Applications for </a:t>
            </a:r>
            <a:r>
              <a:rPr lang="en-US" dirty="0" err="1" smtClean="0"/>
              <a:t>NmC</a:t>
            </a:r>
            <a:endParaRPr lang="en-US" dirty="0" smtClean="0"/>
          </a:p>
          <a:p>
            <a:r>
              <a:rPr lang="en-US" dirty="0" smtClean="0"/>
              <a:t>By enabling autonomous</a:t>
            </a:r>
            <a:r>
              <a:rPr lang="en-US" baseline="0" dirty="0" smtClean="0"/>
              <a:t> computing for a low energy cost, neuromorphic computing hardware could play a big rule in the future of large scale data centers and </a:t>
            </a:r>
            <a:r>
              <a:rPr lang="en-US" baseline="0" dirty="0" err="1" smtClean="0"/>
              <a:t>exoscale</a:t>
            </a:r>
            <a:r>
              <a:rPr lang="en-US" baseline="0" dirty="0" smtClean="0"/>
              <a:t> computing systems.  The energy efficient neuromorphic hardware will also create a whole new set of applications from intelligent mobile device to intelligent and efficient IOT devices and systems; further more, since these systems can learn online, they can enable these devices to operation in a self-organized fashion without any manual intervention. One example could be a camera that can learn from the pictures it captures and labels the pictures when similar objects appear in future images.</a:t>
            </a:r>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16</a:t>
            </a:fld>
            <a:endParaRPr lang="en-US" dirty="0"/>
          </a:p>
        </p:txBody>
      </p:sp>
    </p:spTree>
    <p:extLst>
      <p:ext uri="{BB962C8B-B14F-4D97-AF65-F5344CB8AC3E}">
        <p14:creationId xmlns:p14="http://schemas.microsoft.com/office/powerpoint/2010/main" val="2972101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decided to join</a:t>
            </a:r>
            <a:r>
              <a:rPr lang="en-US" baseline="0" dirty="0" smtClean="0"/>
              <a:t> physicist inventing quantum computing and we are engaged in a multi-year collaboration with Delft University and QU Tech (Netherlands) and our current focus is to </a:t>
            </a:r>
            <a:r>
              <a:rPr lang="en-US" dirty="0" smtClean="0"/>
              <a:t>improve the way qubits are fabricated, we are working on better connectivity I/O qubits and we are working in developing new quantum algorithms</a:t>
            </a:r>
            <a:r>
              <a:rPr lang="en-US" baseline="0" dirty="0" smtClean="0"/>
              <a:t> and building up a complete Quantum System.</a:t>
            </a:r>
          </a:p>
          <a:p>
            <a:endParaRPr lang="en-US" baseline="0" dirty="0" smtClean="0"/>
          </a:p>
          <a:p>
            <a:r>
              <a:rPr lang="en-US" baseline="0" dirty="0" smtClean="0"/>
              <a:t>We are just witnessing the dawn of a new class of computing and we believe it will take our combined knowledge and the right mix of cross-discipline collaborators to usher this promising technology into our every day life.</a:t>
            </a:r>
            <a:endParaRPr lang="en-US" dirty="0"/>
          </a:p>
        </p:txBody>
      </p:sp>
      <p:sp>
        <p:nvSpPr>
          <p:cNvPr id="4" name="Slide Number Placeholder 3"/>
          <p:cNvSpPr>
            <a:spLocks noGrp="1"/>
          </p:cNvSpPr>
          <p:nvPr>
            <p:ph type="sldNum" sz="quarter" idx="10"/>
          </p:nvPr>
        </p:nvSpPr>
        <p:spPr/>
        <p:txBody>
          <a:bodyPr/>
          <a:lstStyle/>
          <a:p>
            <a:fld id="{A6E8B34F-21F9-45EA-AF95-7A4EFB883D6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53229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18</a:t>
            </a:fld>
            <a:endParaRPr lang="en-US" dirty="0"/>
          </a:p>
        </p:txBody>
      </p:sp>
    </p:spTree>
    <p:extLst>
      <p:ext uri="{BB962C8B-B14F-4D97-AF65-F5344CB8AC3E}">
        <p14:creationId xmlns:p14="http://schemas.microsoft.com/office/powerpoint/2010/main" val="181235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19</a:t>
            </a:fld>
            <a:endParaRPr lang="en-US" dirty="0"/>
          </a:p>
        </p:txBody>
      </p:sp>
    </p:spTree>
    <p:extLst>
      <p:ext uri="{BB962C8B-B14F-4D97-AF65-F5344CB8AC3E}">
        <p14:creationId xmlns:p14="http://schemas.microsoft.com/office/powerpoint/2010/main" val="36559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BC161-6C18-4800-B6B7-6001A32AAEB3}" type="slidenum">
              <a:rPr lang="en-US" altLang="en-US" smtClean="0"/>
              <a:pPr/>
              <a:t>23</a:t>
            </a:fld>
            <a:endParaRPr lang="en-US" altLang="en-US" dirty="0"/>
          </a:p>
        </p:txBody>
      </p:sp>
    </p:spTree>
    <p:extLst>
      <p:ext uri="{BB962C8B-B14F-4D97-AF65-F5344CB8AC3E}">
        <p14:creationId xmlns:p14="http://schemas.microsoft.com/office/powerpoint/2010/main" val="103283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BC161-6C18-4800-B6B7-6001A32AAEB3}" type="slidenum">
              <a:rPr lang="en-US" altLang="en-US" smtClean="0">
                <a:solidFill>
                  <a:prstClr val="black"/>
                </a:solidFill>
              </a:rPr>
              <a:pPr/>
              <a:t>3</a:t>
            </a:fld>
            <a:endParaRPr lang="en-US" altLang="en-US" dirty="0">
              <a:solidFill>
                <a:prstClr val="black"/>
              </a:solidFill>
            </a:endParaRPr>
          </a:p>
        </p:txBody>
      </p:sp>
    </p:spTree>
    <p:extLst>
      <p:ext uri="{BB962C8B-B14F-4D97-AF65-F5344CB8AC3E}">
        <p14:creationId xmlns:p14="http://schemas.microsoft.com/office/powerpoint/2010/main" val="19774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BC161-6C18-4800-B6B7-6001A32AAEB3}" type="slidenum">
              <a:rPr lang="en-US" altLang="en-US" smtClean="0"/>
              <a:pPr/>
              <a:t>4</a:t>
            </a:fld>
            <a:endParaRPr lang="en-US" altLang="en-US" dirty="0"/>
          </a:p>
        </p:txBody>
      </p:sp>
    </p:spTree>
    <p:extLst>
      <p:ext uri="{BB962C8B-B14F-4D97-AF65-F5344CB8AC3E}">
        <p14:creationId xmlns:p14="http://schemas.microsoft.com/office/powerpoint/2010/main" val="343520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6</a:t>
            </a:fld>
            <a:endParaRPr lang="en-US" dirty="0"/>
          </a:p>
        </p:txBody>
      </p:sp>
    </p:spTree>
    <p:extLst>
      <p:ext uri="{BB962C8B-B14F-4D97-AF65-F5344CB8AC3E}">
        <p14:creationId xmlns:p14="http://schemas.microsoft.com/office/powerpoint/2010/main" val="141214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8</a:t>
            </a:fld>
            <a:endParaRPr lang="en-US" dirty="0"/>
          </a:p>
        </p:txBody>
      </p:sp>
    </p:spTree>
    <p:extLst>
      <p:ext uri="{BB962C8B-B14F-4D97-AF65-F5344CB8AC3E}">
        <p14:creationId xmlns:p14="http://schemas.microsoft.com/office/powerpoint/2010/main" val="293517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8A238-7D58-42F5-84F7-7BCE3FC649A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55034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B57309-43A7-49A7-AE21-36FEE0B80AA7}" type="slidenum">
              <a:rPr lang="en-US" smtClean="0"/>
              <a:t>10</a:t>
            </a:fld>
            <a:endParaRPr lang="en-US" dirty="0"/>
          </a:p>
        </p:txBody>
      </p:sp>
    </p:spTree>
    <p:extLst>
      <p:ext uri="{BB962C8B-B14F-4D97-AF65-F5344CB8AC3E}">
        <p14:creationId xmlns:p14="http://schemas.microsoft.com/office/powerpoint/2010/main" val="323809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13</a:t>
            </a:fld>
            <a:endParaRPr lang="en-US" dirty="0"/>
          </a:p>
        </p:txBody>
      </p:sp>
    </p:spTree>
    <p:extLst>
      <p:ext uri="{BB962C8B-B14F-4D97-AF65-F5344CB8AC3E}">
        <p14:creationId xmlns:p14="http://schemas.microsoft.com/office/powerpoint/2010/main" val="39062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t>14</a:t>
            </a:fld>
            <a:endParaRPr lang="en-US" dirty="0"/>
          </a:p>
        </p:txBody>
      </p:sp>
    </p:spTree>
    <p:extLst>
      <p:ext uri="{BB962C8B-B14F-4D97-AF65-F5344CB8AC3E}">
        <p14:creationId xmlns:p14="http://schemas.microsoft.com/office/powerpoint/2010/main" val="1056006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66713" y="1345410"/>
            <a:ext cx="8407400" cy="3126581"/>
          </a:xfrm>
          <a:prstGeom prst="rect">
            <a:avLst/>
          </a:prstGeom>
          <a:noFill/>
          <a:ln w="9525">
            <a:noFill/>
            <a:miter lim="800000"/>
            <a:headEnd/>
            <a:tailEnd/>
          </a:ln>
          <a:effectLst/>
        </p:spPr>
        <p:txBody>
          <a:bodyPr lIns="50078" tIns="25040" rIns="50078" bIns="25040" anchorCtr="1"/>
          <a:lstStyle/>
          <a:p>
            <a:pPr algn="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1471155" y="1554367"/>
            <a:ext cx="2641119" cy="943818"/>
          </a:xfrm>
        </p:spPr>
        <p:txBody>
          <a:bodyPr anchor="b" anchorCtr="0"/>
          <a:lstStyle>
            <a:lvl1pPr algn="ctr">
              <a:lnSpc>
                <a:spcPct val="75000"/>
              </a:lnSpc>
              <a:defRPr sz="3600">
                <a:latin typeface="+mj-lt"/>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1350088" y="2539534"/>
            <a:ext cx="2883252" cy="883501"/>
          </a:xfrm>
        </p:spPr>
        <p:txBody>
          <a:bodyPr anchorCtr="0"/>
          <a:lstStyle>
            <a:lvl1pPr marL="0" indent="0" algn="ctr">
              <a:spcBef>
                <a:spcPts val="0"/>
              </a:spcBef>
              <a:buFont typeface="Wingdings" pitchFamily="2" charset="2"/>
              <a:buNone/>
              <a:defRPr>
                <a:solidFill>
                  <a:schemeClr val="accent3"/>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207598193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0800429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mj-lt"/>
              </a:defRPr>
            </a:lvl1pPr>
          </a:lstStyle>
          <a:p>
            <a:r>
              <a:rPr lang="en-US" smtClean="0"/>
              <a:t>Click to edit Master title style</a:t>
            </a:r>
            <a:endParaRPr lang="en-US"/>
          </a:p>
        </p:txBody>
      </p:sp>
    </p:spTree>
    <p:extLst>
      <p:ext uri="{BB962C8B-B14F-4D97-AF65-F5344CB8AC3E}">
        <p14:creationId xmlns:p14="http://schemas.microsoft.com/office/powerpoint/2010/main" val="224512648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2208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1817" y="1111885"/>
            <a:ext cx="2880367" cy="2919732"/>
          </a:xfrm>
          <a:prstGeom prst="rect">
            <a:avLst/>
          </a:prstGeom>
        </p:spPr>
      </p:pic>
    </p:spTree>
    <p:extLst>
      <p:ext uri="{BB962C8B-B14F-4D97-AF65-F5344CB8AC3E}">
        <p14:creationId xmlns:p14="http://schemas.microsoft.com/office/powerpoint/2010/main" val="66718254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2"/>
            <a:ext cx="8410576" cy="992981"/>
          </a:xfrm>
          <a:prstGeom prst="rect">
            <a:avLst/>
          </a:prstGeom>
          <a:noFill/>
          <a:ln w="9525">
            <a:noFill/>
            <a:miter lim="800000"/>
            <a:headEnd/>
            <a:tailEnd/>
          </a:ln>
          <a:effectLst/>
        </p:spPr>
        <p:txBody>
          <a:bodyPr lIns="50426" tIns="25214" rIns="50426" bIns="25214" anchor="ctr" anchorCtr="1"/>
          <a:lstStyle/>
          <a:p>
            <a:pPr>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0"/>
            <a:ext cx="8407400" cy="3126581"/>
          </a:xfrm>
          <a:prstGeom prst="rect">
            <a:avLst/>
          </a:prstGeom>
          <a:noFill/>
          <a:ln w="9525">
            <a:noFill/>
            <a:miter lim="800000"/>
            <a:headEnd/>
            <a:tailEnd/>
          </a:ln>
          <a:effectLst/>
        </p:spPr>
        <p:txBody>
          <a:bodyPr lIns="50078" tIns="25040" rIns="50078" bIns="25040" anchorCtr="1"/>
          <a:lstStyle/>
          <a:p>
            <a:pPr marL="123549" indent="-123549">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165781"/>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11463"/>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5"/>
          <p:cNvSpPr>
            <a:spLocks noGrp="1"/>
          </p:cNvSpPr>
          <p:nvPr>
            <p:ph type="sldNum" sz="quarter" idx="4"/>
          </p:nvPr>
        </p:nvSpPr>
        <p:spPr>
          <a:xfrm>
            <a:off x="5273040" y="4632725"/>
            <a:ext cx="3413760" cy="438150"/>
          </a:xfrm>
          <a:prstGeom prst="rect">
            <a:avLst/>
          </a:prstGeom>
        </p:spPr>
        <p:txBody>
          <a:bodyPr anchor="ctr"/>
          <a:lstStyle>
            <a:lvl1pPr algn="r">
              <a:defRPr>
                <a:solidFill>
                  <a:schemeClr val="tx1">
                    <a:lumMod val="85000"/>
                  </a:schemeClr>
                </a:solidFill>
              </a:defRPr>
            </a:lvl1pPr>
          </a:lstStyle>
          <a:p>
            <a:pPr defTabSz="801929"/>
            <a:fld id="{7957AEE3-981B-FB40-ACA5-A2DED1DE527A}" type="slidenum">
              <a:rPr lang="en-US" smtClean="0"/>
              <a:pPr defTabSz="801929"/>
              <a:t>‹#›</a:t>
            </a:fld>
            <a:endParaRPr lang="en-US" dirty="0"/>
          </a:p>
        </p:txBody>
      </p:sp>
    </p:spTree>
    <p:extLst>
      <p:ext uri="{BB962C8B-B14F-4D97-AF65-F5344CB8AC3E}">
        <p14:creationId xmlns:p14="http://schemas.microsoft.com/office/powerpoint/2010/main" val="1391743136"/>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p:fade/>
  </p:transition>
  <p:timing>
    <p:tnLst>
      <p:par>
        <p:cTn id="1" dur="indefinite" restart="never" nodeType="tmRoot"/>
      </p:par>
    </p:tnLst>
  </p:timing>
  <p:hf hdr="0" dt="0"/>
  <p:txStyles>
    <p:titleStyle>
      <a:lvl1pPr algn="ctr" rtl="0" eaLnBrk="1" fontAlgn="base" hangingPunct="1">
        <a:lnSpc>
          <a:spcPct val="90000"/>
        </a:lnSpc>
        <a:spcBef>
          <a:spcPct val="0"/>
        </a:spcBef>
        <a:spcAft>
          <a:spcPct val="0"/>
        </a:spcAft>
        <a:defRPr sz="48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9" indent="-123549"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53" indent="-123549"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55" indent="-123549"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824" indent="-13138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627"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205"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83"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360"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937"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55" rtl="0" eaLnBrk="1" latinLnBrk="0" hangingPunct="1">
        <a:defRPr sz="1000" kern="1200">
          <a:solidFill>
            <a:schemeClr val="tx1"/>
          </a:solidFill>
          <a:latin typeface="+mn-lt"/>
          <a:ea typeface="+mn-ea"/>
          <a:cs typeface="+mn-cs"/>
        </a:defRPr>
      </a:lvl1pPr>
      <a:lvl2pPr marL="250578" algn="l" defTabSz="501155" rtl="0" eaLnBrk="1" latinLnBrk="0" hangingPunct="1">
        <a:defRPr sz="1000" kern="1200">
          <a:solidFill>
            <a:schemeClr val="tx1"/>
          </a:solidFill>
          <a:latin typeface="+mn-lt"/>
          <a:ea typeface="+mn-ea"/>
          <a:cs typeface="+mn-cs"/>
        </a:defRPr>
      </a:lvl2pPr>
      <a:lvl3pPr marL="501155" algn="l" defTabSz="501155" rtl="0" eaLnBrk="1" latinLnBrk="0" hangingPunct="1">
        <a:defRPr sz="1000" kern="1200">
          <a:solidFill>
            <a:schemeClr val="tx1"/>
          </a:solidFill>
          <a:latin typeface="+mn-lt"/>
          <a:ea typeface="+mn-ea"/>
          <a:cs typeface="+mn-cs"/>
        </a:defRPr>
      </a:lvl3pPr>
      <a:lvl4pPr marL="751733" algn="l" defTabSz="501155" rtl="0" eaLnBrk="1" latinLnBrk="0" hangingPunct="1">
        <a:defRPr sz="1000" kern="1200">
          <a:solidFill>
            <a:schemeClr val="tx1"/>
          </a:solidFill>
          <a:latin typeface="+mn-lt"/>
          <a:ea typeface="+mn-ea"/>
          <a:cs typeface="+mn-cs"/>
        </a:defRPr>
      </a:lvl4pPr>
      <a:lvl5pPr marL="1002311" algn="l" defTabSz="501155" rtl="0" eaLnBrk="1" latinLnBrk="0" hangingPunct="1">
        <a:defRPr sz="1000" kern="1200">
          <a:solidFill>
            <a:schemeClr val="tx1"/>
          </a:solidFill>
          <a:latin typeface="+mn-lt"/>
          <a:ea typeface="+mn-ea"/>
          <a:cs typeface="+mn-cs"/>
        </a:defRPr>
      </a:lvl5pPr>
      <a:lvl6pPr marL="1252889" algn="l" defTabSz="501155" rtl="0" eaLnBrk="1" latinLnBrk="0" hangingPunct="1">
        <a:defRPr sz="1000" kern="1200">
          <a:solidFill>
            <a:schemeClr val="tx1"/>
          </a:solidFill>
          <a:latin typeface="+mn-lt"/>
          <a:ea typeface="+mn-ea"/>
          <a:cs typeface="+mn-cs"/>
        </a:defRPr>
      </a:lvl6pPr>
      <a:lvl7pPr marL="1503466" algn="l" defTabSz="501155" rtl="0" eaLnBrk="1" latinLnBrk="0" hangingPunct="1">
        <a:defRPr sz="1000" kern="1200">
          <a:solidFill>
            <a:schemeClr val="tx1"/>
          </a:solidFill>
          <a:latin typeface="+mn-lt"/>
          <a:ea typeface="+mn-ea"/>
          <a:cs typeface="+mn-cs"/>
        </a:defRPr>
      </a:lvl7pPr>
      <a:lvl8pPr marL="1754044" algn="l" defTabSz="501155" rtl="0" eaLnBrk="1" latinLnBrk="0" hangingPunct="1">
        <a:defRPr sz="1000" kern="1200">
          <a:solidFill>
            <a:schemeClr val="tx1"/>
          </a:solidFill>
          <a:latin typeface="+mn-lt"/>
          <a:ea typeface="+mn-ea"/>
          <a:cs typeface="+mn-cs"/>
        </a:defRPr>
      </a:lvl8pPr>
      <a:lvl9pPr marL="2004621" algn="l" defTabSz="501155"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627" y="1103925"/>
            <a:ext cx="4390040" cy="2305407"/>
          </a:xfrm>
          <a:effectLst>
            <a:outerShdw blurRad="50800" dist="38100" dir="2700000" algn="tl" rotWithShape="0">
              <a:prstClr val="black">
                <a:alpha val="40000"/>
              </a:prstClr>
            </a:outerShdw>
          </a:effectLst>
        </p:spPr>
        <p:txBody>
          <a:bodyPr anchor="ctr"/>
          <a:lstStyle/>
          <a:p>
            <a:r>
              <a:rPr lang="en-US" sz="5400" b="1" dirty="0" smtClean="0">
                <a:latin typeface="+mj-lt"/>
              </a:rPr>
              <a:t>Leading the</a:t>
            </a:r>
            <a:br>
              <a:rPr lang="en-US" sz="5400" b="1" dirty="0" smtClean="0">
                <a:latin typeface="+mj-lt"/>
              </a:rPr>
            </a:br>
            <a:r>
              <a:rPr lang="en-US" sz="5400" b="1" dirty="0" smtClean="0">
                <a:latin typeface="+mj-lt"/>
              </a:rPr>
              <a:t>evolution </a:t>
            </a:r>
            <a:r>
              <a:rPr lang="en-US" sz="5400" b="1" dirty="0">
                <a:latin typeface="+mj-lt"/>
              </a:rPr>
              <a:t>of </a:t>
            </a:r>
            <a:r>
              <a:rPr lang="en-US" sz="5400" b="1" dirty="0" smtClean="0">
                <a:latin typeface="+mj-lt"/>
              </a:rPr>
              <a:t>compute</a:t>
            </a:r>
            <a:endParaRPr lang="en-US" sz="3200" i="1" dirty="0">
              <a:solidFill>
                <a:schemeClr val="accent3"/>
              </a:solidFill>
              <a:latin typeface="+mn-lt"/>
            </a:endParaRPr>
          </a:p>
        </p:txBody>
      </p:sp>
      <p:sp>
        <p:nvSpPr>
          <p:cNvPr id="3" name="TextBox 2"/>
          <p:cNvSpPr txBox="1"/>
          <p:nvPr/>
        </p:nvSpPr>
        <p:spPr>
          <a:xfrm>
            <a:off x="425923" y="2816380"/>
            <a:ext cx="4873450" cy="812530"/>
          </a:xfrm>
          <a:prstGeom prst="rect">
            <a:avLst/>
          </a:prstGeom>
          <a:noFill/>
        </p:spPr>
        <p:txBody>
          <a:bodyPr wrap="none" rtlCol="0">
            <a:spAutoFit/>
          </a:bodyPr>
          <a:lstStyle/>
          <a:p>
            <a:pPr algn="ctr">
              <a:lnSpc>
                <a:spcPct val="90000"/>
              </a:lnSpc>
            </a:pPr>
            <a:r>
              <a:rPr lang="en-US" sz="3200" b="1" dirty="0" smtClean="0">
                <a:solidFill>
                  <a:schemeClr val="accent3"/>
                </a:solidFill>
              </a:rPr>
              <a:t>Mike Mayberry</a:t>
            </a:r>
            <a:r>
              <a:rPr lang="en-US" sz="4000" b="1" dirty="0" smtClean="0"/>
              <a:t/>
            </a:r>
            <a:br>
              <a:rPr lang="en-US" sz="4000" b="1" dirty="0" smtClean="0"/>
            </a:br>
            <a:r>
              <a:rPr lang="en-US" sz="2000" dirty="0" smtClean="0"/>
              <a:t>CTO and Managing Director of Intel Labs</a:t>
            </a:r>
            <a:endParaRPr lang="en-US" sz="2000" dirty="0"/>
          </a:p>
        </p:txBody>
      </p:sp>
    </p:spTree>
    <p:extLst>
      <p:ext uri="{BB962C8B-B14F-4D97-AF65-F5344CB8AC3E}">
        <p14:creationId xmlns:p14="http://schemas.microsoft.com/office/powerpoint/2010/main" val="202815559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r>
              <a:rPr lang="en-US" dirty="0"/>
              <a:t>Sensing and Sensemaking </a:t>
            </a:r>
          </a:p>
        </p:txBody>
      </p:sp>
      <p:sp>
        <p:nvSpPr>
          <p:cNvPr id="2" name="Slide Number Placeholder 1"/>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10</a:t>
            </a:fld>
            <a:endParaRPr lang="en-US" dirty="0"/>
          </a:p>
        </p:txBody>
      </p:sp>
      <p:grpSp>
        <p:nvGrpSpPr>
          <p:cNvPr id="3" name="Group 2"/>
          <p:cNvGrpSpPr/>
          <p:nvPr/>
        </p:nvGrpSpPr>
        <p:grpSpPr>
          <a:xfrm>
            <a:off x="138497" y="1039785"/>
            <a:ext cx="2900397" cy="3970373"/>
            <a:chOff x="535159" y="1728117"/>
            <a:chExt cx="3445667" cy="4408523"/>
          </a:xfrm>
        </p:grpSpPr>
        <p:sp>
          <p:nvSpPr>
            <p:cNvPr id="4" name="Rectangle 3"/>
            <p:cNvSpPr/>
            <p:nvPr/>
          </p:nvSpPr>
          <p:spPr bwMode="auto">
            <a:xfrm>
              <a:off x="535159" y="2880360"/>
              <a:ext cx="3445667" cy="3256280"/>
            </a:xfrm>
            <a:prstGeom prst="rect">
              <a:avLst/>
            </a:prstGeom>
            <a:gradFill flip="none" rotWithShape="1">
              <a:gsLst>
                <a:gs pos="0">
                  <a:schemeClr val="bg1">
                    <a:alpha val="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schemeClr val="tx1"/>
                </a:buClr>
                <a:buFont typeface="Wingdings" pitchFamily="2" charset="2"/>
                <a:buNone/>
              </a:pPr>
              <a:endParaRPr lang="en-US" sz="18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5" name="Rectangle 4"/>
            <p:cNvSpPr/>
            <p:nvPr/>
          </p:nvSpPr>
          <p:spPr>
            <a:xfrm>
              <a:off x="535159" y="1823052"/>
              <a:ext cx="3445667" cy="88520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fontAlgn="auto">
                <a:spcBef>
                  <a:spcPts val="0"/>
                </a:spcBef>
                <a:spcAft>
                  <a:spcPts val="0"/>
                </a:spcAft>
              </a:pPr>
              <a:r>
                <a:rPr lang="en-US" sz="2000" b="1" dirty="0">
                  <a:solidFill>
                    <a:prstClr val="white"/>
                  </a:solidFill>
                  <a:latin typeface="Intel Clear" panose="020B0604020203020204" pitchFamily="34" charset="0"/>
                </a:rPr>
                <a:t>Sensing &amp; Inference</a:t>
              </a:r>
            </a:p>
          </p:txBody>
        </p:sp>
        <p:sp>
          <p:nvSpPr>
            <p:cNvPr id="6" name="TextBox 5"/>
            <p:cNvSpPr txBox="1"/>
            <p:nvPr/>
          </p:nvSpPr>
          <p:spPr>
            <a:xfrm>
              <a:off x="651401" y="3438902"/>
              <a:ext cx="3213184"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Sensor Data Capture</a:t>
              </a:r>
            </a:p>
          </p:txBody>
        </p:sp>
        <p:sp>
          <p:nvSpPr>
            <p:cNvPr id="7" name="TextBox 6"/>
            <p:cNvSpPr txBox="1"/>
            <p:nvPr/>
          </p:nvSpPr>
          <p:spPr>
            <a:xfrm>
              <a:off x="763801" y="4098750"/>
              <a:ext cx="2988384"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Inference Analytics</a:t>
              </a:r>
            </a:p>
          </p:txBody>
        </p:sp>
        <p:cxnSp>
          <p:nvCxnSpPr>
            <p:cNvPr id="8" name="Straight Connector 7"/>
            <p:cNvCxnSpPr/>
            <p:nvPr/>
          </p:nvCxnSpPr>
          <p:spPr>
            <a:xfrm>
              <a:off x="1166823" y="4001701"/>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61981" y="4675606"/>
              <a:ext cx="2592022"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Context Capture</a:t>
              </a:r>
            </a:p>
          </p:txBody>
        </p:sp>
        <p:cxnSp>
          <p:nvCxnSpPr>
            <p:cNvPr id="10" name="Straight Connector 9"/>
            <p:cNvCxnSpPr/>
            <p:nvPr/>
          </p:nvCxnSpPr>
          <p:spPr>
            <a:xfrm>
              <a:off x="1166823" y="4620054"/>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543990" y="1728117"/>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2" name="Rectangle 11"/>
            <p:cNvSpPr/>
            <p:nvPr/>
          </p:nvSpPr>
          <p:spPr bwMode="auto">
            <a:xfrm>
              <a:off x="543990" y="2733561"/>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13" name="Group 12"/>
          <p:cNvGrpSpPr/>
          <p:nvPr/>
        </p:nvGrpSpPr>
        <p:grpSpPr>
          <a:xfrm>
            <a:off x="3100810" y="1039785"/>
            <a:ext cx="2900397" cy="3970373"/>
            <a:chOff x="4361263" y="1728117"/>
            <a:chExt cx="3445667" cy="4408523"/>
          </a:xfrm>
        </p:grpSpPr>
        <p:sp>
          <p:nvSpPr>
            <p:cNvPr id="14" name="Rectangle 13"/>
            <p:cNvSpPr/>
            <p:nvPr/>
          </p:nvSpPr>
          <p:spPr bwMode="auto">
            <a:xfrm>
              <a:off x="4361263" y="2880360"/>
              <a:ext cx="3445667" cy="3256280"/>
            </a:xfrm>
            <a:prstGeom prst="rect">
              <a:avLst/>
            </a:prstGeom>
            <a:gradFill flip="none" rotWithShape="1">
              <a:gsLst>
                <a:gs pos="0">
                  <a:schemeClr val="bg1">
                    <a:alpha val="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schemeClr val="tx1"/>
                </a:buClr>
                <a:buFont typeface="Wingdings" pitchFamily="2" charset="2"/>
                <a:buNone/>
              </a:pPr>
              <a:endParaRPr lang="en-US" sz="18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5" name="Rectangle 14"/>
            <p:cNvSpPr/>
            <p:nvPr/>
          </p:nvSpPr>
          <p:spPr>
            <a:xfrm>
              <a:off x="4361263" y="1823052"/>
              <a:ext cx="3445667" cy="88520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r>
                <a:rPr lang="en-US" sz="2000" b="1" dirty="0">
                  <a:solidFill>
                    <a:prstClr val="white"/>
                  </a:solidFill>
                  <a:latin typeface="Intel Clear" panose="020B0604020203020204" pitchFamily="34" charset="0"/>
                </a:rPr>
                <a:t>Discovering Triggers</a:t>
              </a:r>
            </a:p>
          </p:txBody>
        </p:sp>
        <p:sp>
          <p:nvSpPr>
            <p:cNvPr id="16" name="TextBox 15"/>
            <p:cNvSpPr txBox="1"/>
            <p:nvPr/>
          </p:nvSpPr>
          <p:spPr>
            <a:xfrm>
              <a:off x="4417648" y="3438902"/>
              <a:ext cx="3332896" cy="400110"/>
            </a:xfrm>
            <a:prstGeom prst="rect">
              <a:avLst/>
            </a:prstGeom>
            <a:noFill/>
          </p:spPr>
          <p:txBody>
            <a:bodyPr wrap="square" rtlCol="0">
              <a:spAutoFit/>
            </a:bodyPr>
            <a:lstStyle>
              <a:defPPr>
                <a:defRPr lang="en-US"/>
              </a:defPPr>
              <a:lvl1pPr algn="ctr" defTabSz="557477" fontAlgn="auto">
                <a:spcBef>
                  <a:spcPts val="0"/>
                </a:spcBef>
                <a:spcAft>
                  <a:spcPts val="0"/>
                </a:spcAft>
                <a:defRPr sz="2000">
                  <a:solidFill>
                    <a:prstClr val="white"/>
                  </a:solidFill>
                </a:defRPr>
              </a:lvl1pPr>
            </a:lstStyle>
            <a:p>
              <a:r>
                <a:rPr lang="en-US" b="1" dirty="0"/>
                <a:t>Discover Correlations</a:t>
              </a:r>
            </a:p>
          </p:txBody>
        </p:sp>
        <p:sp>
          <p:nvSpPr>
            <p:cNvPr id="17" name="TextBox 16"/>
            <p:cNvSpPr txBox="1"/>
            <p:nvPr/>
          </p:nvSpPr>
          <p:spPr>
            <a:xfrm>
              <a:off x="4561670" y="4098750"/>
              <a:ext cx="3044852"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Put Data in Context</a:t>
              </a:r>
            </a:p>
          </p:txBody>
        </p:sp>
        <p:cxnSp>
          <p:nvCxnSpPr>
            <p:cNvPr id="18" name="Straight Connector 17"/>
            <p:cNvCxnSpPr/>
            <p:nvPr/>
          </p:nvCxnSpPr>
          <p:spPr>
            <a:xfrm>
              <a:off x="4992927" y="4007798"/>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43762" y="4675606"/>
              <a:ext cx="3280670"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Generate Hypothesis</a:t>
              </a:r>
            </a:p>
          </p:txBody>
        </p:sp>
        <p:cxnSp>
          <p:nvCxnSpPr>
            <p:cNvPr id="20" name="Straight Connector 19"/>
            <p:cNvCxnSpPr/>
            <p:nvPr/>
          </p:nvCxnSpPr>
          <p:spPr>
            <a:xfrm>
              <a:off x="4992927" y="4620054"/>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a:off x="4370094" y="1728117"/>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 name="Rectangle 21"/>
            <p:cNvSpPr/>
            <p:nvPr/>
          </p:nvSpPr>
          <p:spPr bwMode="auto">
            <a:xfrm>
              <a:off x="4370094" y="2733561"/>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23" name="Group 22"/>
          <p:cNvGrpSpPr/>
          <p:nvPr/>
        </p:nvGrpSpPr>
        <p:grpSpPr>
          <a:xfrm>
            <a:off x="6063123" y="1034533"/>
            <a:ext cx="2900397" cy="3970373"/>
            <a:chOff x="8213917" y="1728117"/>
            <a:chExt cx="3445667" cy="4408523"/>
          </a:xfrm>
        </p:grpSpPr>
        <p:sp>
          <p:nvSpPr>
            <p:cNvPr id="24" name="Rectangle 23"/>
            <p:cNvSpPr/>
            <p:nvPr/>
          </p:nvSpPr>
          <p:spPr bwMode="auto">
            <a:xfrm>
              <a:off x="8213917" y="2880360"/>
              <a:ext cx="3445667" cy="3256280"/>
            </a:xfrm>
            <a:prstGeom prst="rect">
              <a:avLst/>
            </a:prstGeom>
            <a:gradFill flip="none" rotWithShape="1">
              <a:gsLst>
                <a:gs pos="0">
                  <a:schemeClr val="bg1">
                    <a:alpha val="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schemeClr val="tx1"/>
                </a:buClr>
                <a:buFont typeface="Wingdings" pitchFamily="2" charset="2"/>
                <a:buNone/>
              </a:pPr>
              <a:endParaRPr lang="en-US" sz="18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5" name="Rectangle 24"/>
            <p:cNvSpPr/>
            <p:nvPr/>
          </p:nvSpPr>
          <p:spPr>
            <a:xfrm>
              <a:off x="8213917" y="1823052"/>
              <a:ext cx="3445667" cy="88520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r>
                <a:rPr lang="en-US" sz="2000" b="1" dirty="0">
                  <a:solidFill>
                    <a:prstClr val="white"/>
                  </a:solidFill>
                  <a:latin typeface="Intel Clear" panose="020B0604020203020204" pitchFamily="34" charset="0"/>
                </a:rPr>
                <a:t>Personalized Adaptation</a:t>
              </a:r>
            </a:p>
          </p:txBody>
        </p:sp>
        <p:sp>
          <p:nvSpPr>
            <p:cNvPr id="26" name="TextBox 25"/>
            <p:cNvSpPr txBox="1"/>
            <p:nvPr/>
          </p:nvSpPr>
          <p:spPr>
            <a:xfrm>
              <a:off x="8524762" y="3438902"/>
              <a:ext cx="2823976"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Discover Routines</a:t>
              </a:r>
            </a:p>
          </p:txBody>
        </p:sp>
        <p:sp>
          <p:nvSpPr>
            <p:cNvPr id="27" name="TextBox 26"/>
            <p:cNvSpPr txBox="1"/>
            <p:nvPr/>
          </p:nvSpPr>
          <p:spPr>
            <a:xfrm>
              <a:off x="8461614" y="4010124"/>
              <a:ext cx="2950272" cy="615553"/>
            </a:xfrm>
            <a:prstGeom prst="rect">
              <a:avLst/>
            </a:prstGeom>
            <a:noFill/>
          </p:spPr>
          <p:txBody>
            <a:bodyPr wrap="square" rtlCol="0">
              <a:spAutoFit/>
            </a:bodyPr>
            <a:lstStyle/>
            <a:p>
              <a:pPr algn="ctr" defTabSz="557477" fontAlgn="auto">
                <a:lnSpc>
                  <a:spcPct val="85000"/>
                </a:lnSpc>
                <a:spcBef>
                  <a:spcPts val="0"/>
                </a:spcBef>
                <a:spcAft>
                  <a:spcPts val="0"/>
                </a:spcAft>
              </a:pPr>
              <a:r>
                <a:rPr lang="en-US" sz="2000" b="1" dirty="0">
                  <a:solidFill>
                    <a:prstClr val="white"/>
                  </a:solidFill>
                  <a:ea typeface="+mn-ea"/>
                </a:rPr>
                <a:t>Context Aware </a:t>
              </a:r>
            </a:p>
            <a:p>
              <a:pPr algn="ctr" defTabSz="557477" fontAlgn="auto">
                <a:lnSpc>
                  <a:spcPct val="85000"/>
                </a:lnSpc>
                <a:spcBef>
                  <a:spcPts val="0"/>
                </a:spcBef>
                <a:spcAft>
                  <a:spcPts val="0"/>
                </a:spcAft>
              </a:pPr>
              <a:r>
                <a:rPr lang="en-US" sz="2000" b="1" dirty="0">
                  <a:solidFill>
                    <a:prstClr val="white"/>
                  </a:solidFill>
                  <a:ea typeface="+mn-ea"/>
                </a:rPr>
                <a:t>Recommendations</a:t>
              </a:r>
            </a:p>
          </p:txBody>
        </p:sp>
        <p:cxnSp>
          <p:nvCxnSpPr>
            <p:cNvPr id="28" name="Straight Connector 27"/>
            <p:cNvCxnSpPr/>
            <p:nvPr/>
          </p:nvCxnSpPr>
          <p:spPr>
            <a:xfrm>
              <a:off x="8845581" y="3982063"/>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321580" y="4770471"/>
              <a:ext cx="3230340" cy="400110"/>
            </a:xfrm>
            <a:prstGeom prst="rect">
              <a:avLst/>
            </a:prstGeom>
            <a:noFill/>
          </p:spPr>
          <p:txBody>
            <a:bodyPr wrap="square" rtlCol="0">
              <a:spAutoFit/>
            </a:bodyPr>
            <a:lstStyle/>
            <a:p>
              <a:pPr algn="ctr" defTabSz="557477" fontAlgn="auto">
                <a:spcBef>
                  <a:spcPts val="0"/>
                </a:spcBef>
                <a:spcAft>
                  <a:spcPts val="0"/>
                </a:spcAft>
              </a:pPr>
              <a:r>
                <a:rPr lang="en-US" sz="2000" b="1" dirty="0">
                  <a:solidFill>
                    <a:prstClr val="white"/>
                  </a:solidFill>
                  <a:ea typeface="+mn-ea"/>
                </a:rPr>
                <a:t>Continuous Learning</a:t>
              </a:r>
            </a:p>
          </p:txBody>
        </p:sp>
        <p:cxnSp>
          <p:nvCxnSpPr>
            <p:cNvPr id="30" name="Straight Connector 29"/>
            <p:cNvCxnSpPr/>
            <p:nvPr/>
          </p:nvCxnSpPr>
          <p:spPr>
            <a:xfrm>
              <a:off x="8845581" y="4714918"/>
              <a:ext cx="23277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auto">
            <a:xfrm>
              <a:off x="8222748" y="1728117"/>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32" name="Rectangle 31"/>
            <p:cNvSpPr/>
            <p:nvPr/>
          </p:nvSpPr>
          <p:spPr bwMode="auto">
            <a:xfrm>
              <a:off x="8222748" y="2733561"/>
              <a:ext cx="3428004" cy="55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spTree>
    <p:extLst>
      <p:ext uri="{BB962C8B-B14F-4D97-AF65-F5344CB8AC3E}">
        <p14:creationId xmlns:p14="http://schemas.microsoft.com/office/powerpoint/2010/main" val="6228008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25015" y="1054510"/>
            <a:ext cx="8893970" cy="3878826"/>
          </a:xfrm>
          <a:prstGeom prst="rect">
            <a:avLst/>
          </a:prstGeom>
          <a:solidFill>
            <a:schemeClr val="tx1"/>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fontAlgn="base">
              <a:lnSpc>
                <a:spcPct val="95000"/>
              </a:lnSpc>
              <a:spcBef>
                <a:spcPct val="30000"/>
              </a:spcBef>
              <a:spcAft>
                <a:spcPct val="0"/>
              </a:spcAft>
              <a:buClr>
                <a:schemeClr val="tx1"/>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0" name="Title 9"/>
          <p:cNvSpPr>
            <a:spLocks noGrp="1"/>
          </p:cNvSpPr>
          <p:nvPr>
            <p:ph type="title"/>
          </p:nvPr>
        </p:nvSpPr>
        <p:spPr/>
        <p:txBody>
          <a:bodyPr/>
          <a:lstStyle/>
          <a:p>
            <a:r>
              <a:rPr lang="en-US" dirty="0" smtClean="0"/>
              <a:t>Adaptive Learning Research</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477" y="1119399"/>
            <a:ext cx="1836533" cy="1865013"/>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6710" y="1118139"/>
            <a:ext cx="2186130" cy="1867535"/>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2983" y="1118139"/>
            <a:ext cx="2074545" cy="1867535"/>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7500" y="1116088"/>
            <a:ext cx="2429237" cy="1871636"/>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477" y="3073610"/>
            <a:ext cx="5187110" cy="1773839"/>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98883" y="3073610"/>
            <a:ext cx="3443957" cy="1773839"/>
          </a:xfrm>
          <a:prstGeom prst="rect">
            <a:avLst/>
          </a:prstGeom>
        </p:spPr>
      </p:pic>
    </p:spTree>
    <p:extLst>
      <p:ext uri="{BB962C8B-B14F-4D97-AF65-F5344CB8AC3E}">
        <p14:creationId xmlns:p14="http://schemas.microsoft.com/office/powerpoint/2010/main" val="143461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ntel multi di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44398" y="2686143"/>
            <a:ext cx="2004350" cy="1795562"/>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298176" y="68975"/>
            <a:ext cx="8547653" cy="874189"/>
          </a:xfrm>
          <a:prstGeom prst="rect">
            <a:avLst/>
          </a:prstGeom>
          <a:extLst/>
        </p:spPr>
        <p:txBody>
          <a:bodyPr anchor="ctr"/>
          <a:lstStyle>
            <a:defPPr>
              <a:defRPr lang="en-US"/>
            </a:defPPr>
            <a:lvl1pPr algn="ctr" defTabSz="914400" eaLnBrk="1" hangingPunct="1">
              <a:lnSpc>
                <a:spcPct val="90000"/>
              </a:lnSpc>
              <a:defRPr sz="4400" kern="0">
                <a:solidFill>
                  <a:prstClr val="white"/>
                </a:solidFill>
                <a:effectLst/>
                <a:latin typeface="+mj-lt"/>
                <a:ea typeface="+mj-ea"/>
                <a:cs typeface="+mj-cs"/>
              </a:defRPr>
            </a:lvl1pPr>
            <a:lvl2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2pPr>
            <a:lvl3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3pPr>
            <a:lvl4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4pPr>
            <a:lvl5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5pPr>
            <a:lvl6pPr marL="400924"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6pPr>
            <a:lvl7pPr marL="80184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7pPr>
            <a:lvl8pPr marL="1202773"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8pPr>
            <a:lvl9pPr marL="160369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9pPr>
          </a:lstStyle>
          <a:p>
            <a:pPr>
              <a:lnSpc>
                <a:spcPct val="70000"/>
              </a:lnSpc>
            </a:pPr>
            <a:r>
              <a:rPr lang="en-US" sz="4500" dirty="0">
                <a:ea typeface="Intel Clear Pro" panose="020B0804020202060201" pitchFamily="34" charset="0"/>
                <a:cs typeface="Intel Clear Pro" panose="020B0804020202060201" pitchFamily="34" charset="0"/>
              </a:rPr>
              <a:t>Intel Labs Research Agenda</a:t>
            </a:r>
          </a:p>
          <a:p>
            <a:pPr>
              <a:lnSpc>
                <a:spcPct val="70000"/>
              </a:lnSpc>
            </a:pPr>
            <a:r>
              <a:rPr lang="en-US" sz="1750" dirty="0">
                <a:solidFill>
                  <a:schemeClr val="accent3"/>
                </a:solidFill>
                <a:latin typeface="+mn-lt"/>
              </a:rPr>
              <a:t>Deliver breakthrough innovations to fuel Intel’s growth and technology leadership</a:t>
            </a:r>
            <a:endParaRPr lang="en-US" sz="1750" dirty="0">
              <a:solidFill>
                <a:schemeClr val="accent3"/>
              </a:solidFill>
              <a:latin typeface="+mn-lt"/>
              <a:ea typeface="Intel Clear Pro" panose="020B0804020202060201" pitchFamily="34" charset="0"/>
              <a:cs typeface="Intel Clear Pro" panose="020B0804020202060201" pitchFamily="34" charset="0"/>
            </a:endParaRPr>
          </a:p>
        </p:txBody>
      </p:sp>
      <p:grpSp>
        <p:nvGrpSpPr>
          <p:cNvPr id="2" name="Group 1"/>
          <p:cNvGrpSpPr/>
          <p:nvPr/>
        </p:nvGrpSpPr>
        <p:grpSpPr>
          <a:xfrm>
            <a:off x="813152" y="943164"/>
            <a:ext cx="7497698" cy="3697106"/>
            <a:chOff x="527491" y="943164"/>
            <a:chExt cx="8117524" cy="4002743"/>
          </a:xfrm>
          <a:effectLst>
            <a:outerShdw blurRad="50800" dist="38100" dir="2700000" algn="tl" rotWithShape="0">
              <a:prstClr val="black">
                <a:alpha val="40000"/>
              </a:prstClr>
            </a:outerShdw>
          </a:effectLst>
        </p:grpSpPr>
        <p:sp>
          <p:nvSpPr>
            <p:cNvPr id="17" name="Freeform 16"/>
            <p:cNvSpPr/>
            <p:nvPr/>
          </p:nvSpPr>
          <p:spPr>
            <a:xfrm>
              <a:off x="6514911" y="2694304"/>
              <a:ext cx="2130104" cy="217540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solidFill>
              <a:schemeClr val="bg1">
                <a:lumMod val="20000"/>
                <a:lumOff val="80000"/>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Novel Integration</a:t>
              </a:r>
            </a:p>
          </p:txBody>
        </p:sp>
        <p:grpSp>
          <p:nvGrpSpPr>
            <p:cNvPr id="6" name="Group 5"/>
            <p:cNvGrpSpPr/>
            <p:nvPr/>
          </p:nvGrpSpPr>
          <p:grpSpPr>
            <a:xfrm>
              <a:off x="860631" y="943164"/>
              <a:ext cx="6785999" cy="4002743"/>
              <a:chOff x="1439190" y="1509060"/>
              <a:chExt cx="10857600" cy="6404388"/>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9190" y="4997881"/>
                <a:ext cx="2350491" cy="2350492"/>
              </a:xfrm>
              <a:prstGeom prst="ellipse">
                <a:avLst/>
              </a:prstGeom>
              <a:ln>
                <a:noFill/>
              </a:ln>
              <a:effectLst>
                <a:softEdge rad="112500"/>
              </a:effectLst>
            </p:spPr>
          </p:pic>
          <p:pic>
            <p:nvPicPr>
              <p:cNvPr id="42" name="Picture 41"/>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b="-251"/>
              <a:stretch/>
            </p:blipFill>
            <p:spPr>
              <a:xfrm>
                <a:off x="6056285" y="2278921"/>
                <a:ext cx="2275152" cy="2249450"/>
              </a:xfrm>
              <a:prstGeom prst="ellipse">
                <a:avLst/>
              </a:prstGeom>
              <a:noFill/>
              <a:ln>
                <a:noFill/>
              </a:ln>
              <a:effectLst>
                <a:softEdge rad="127000"/>
              </a:effectLst>
            </p:spPr>
          </p:pic>
          <p:pic>
            <p:nvPicPr>
              <p:cNvPr id="59" name="Picture 5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35255" y="4997881"/>
                <a:ext cx="2366988" cy="2350492"/>
              </a:xfrm>
              <a:prstGeom prst="ellipse">
                <a:avLst/>
              </a:prstGeom>
              <a:ln>
                <a:noFill/>
              </a:ln>
              <a:effectLst>
                <a:softEdge rad="112500"/>
              </a:effectLst>
            </p:spPr>
          </p:pic>
          <p:pic>
            <p:nvPicPr>
              <p:cNvPr id="60" name="Picture 5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61495" y="4923256"/>
                <a:ext cx="2335039" cy="2499742"/>
              </a:xfrm>
              <a:prstGeom prst="ellipse">
                <a:avLst/>
              </a:prstGeom>
              <a:ln>
                <a:noFill/>
              </a:ln>
              <a:effectLst>
                <a:softEdge rad="112500"/>
              </a:effectLst>
            </p:spPr>
          </p:pic>
          <p:pic>
            <p:nvPicPr>
              <p:cNvPr id="61" name="Picture 6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41731" y="1879256"/>
                <a:ext cx="2901952" cy="2740250"/>
              </a:xfrm>
              <a:prstGeom prst="ellipse">
                <a:avLst/>
              </a:prstGeom>
              <a:ln>
                <a:noFill/>
              </a:ln>
              <a:effectLst>
                <a:softEdge rad="279400"/>
              </a:effectLst>
            </p:spPr>
          </p:pic>
          <p:pic>
            <p:nvPicPr>
              <p:cNvPr id="1026" name="Picture 2" descr="http://coinjournal.net/wp-content/uploads/2016/01/network-globe-shutterstock.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79276" y="2029236"/>
                <a:ext cx="2765566" cy="2628991"/>
              </a:xfrm>
              <a:prstGeom prst="ellipse">
                <a:avLst/>
              </a:prstGeom>
              <a:ln>
                <a:noFill/>
              </a:ln>
              <a:effectLst>
                <a:softEdge rad="292100"/>
              </a:effectLst>
              <a:extLst>
                <a:ext uri="{909E8E84-426E-40DD-AFC4-6F175D3DCCD1}">
                  <a14:hiddenFill xmlns:a14="http://schemas.microsoft.com/office/drawing/2010/main">
                    <a:solidFill>
                      <a:srgbClr val="FFFFFF"/>
                    </a:solidFill>
                  </a14:hiddenFill>
                </a:ext>
              </a:extLst>
            </p:spPr>
          </p:pic>
          <p:sp>
            <p:nvSpPr>
              <p:cNvPr id="15" name="Freeform 14"/>
              <p:cNvSpPr/>
              <p:nvPr/>
            </p:nvSpPr>
            <p:spPr>
              <a:xfrm>
                <a:off x="7324932" y="4432806"/>
                <a:ext cx="3408165" cy="348064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err="1">
                    <a:solidFill>
                      <a:schemeClr val="tx1">
                        <a:lumMod val="85000"/>
                      </a:schemeClr>
                    </a:solidFill>
                    <a:effectLst>
                      <a:outerShdw blurRad="38100" dist="38100" dir="2700000" algn="tl">
                        <a:srgbClr val="000000">
                          <a:alpha val="43137"/>
                        </a:srgbClr>
                      </a:outerShdw>
                    </a:effectLst>
                    <a:latin typeface="+mj-lt"/>
                  </a:rPr>
                  <a:t>Sensemaking</a:t>
                </a:r>
                <a:endParaRPr lang="en-US" sz="2600" b="1" dirty="0">
                  <a:solidFill>
                    <a:schemeClr val="tx1">
                      <a:lumMod val="85000"/>
                    </a:schemeClr>
                  </a:solidFill>
                  <a:effectLst>
                    <a:outerShdw blurRad="38100" dist="38100" dir="2700000" algn="tl">
                      <a:srgbClr val="000000">
                        <a:alpha val="43137"/>
                      </a:srgbClr>
                    </a:outerShdw>
                  </a:effectLst>
                  <a:latin typeface="+mj-lt"/>
                </a:endParaRPr>
              </a:p>
            </p:txBody>
          </p:sp>
          <p:sp>
            <p:nvSpPr>
              <p:cNvPr id="13" name="Freeform 12"/>
              <p:cNvSpPr/>
              <p:nvPr/>
            </p:nvSpPr>
            <p:spPr>
              <a:xfrm>
                <a:off x="4140858" y="4432805"/>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Security</a:t>
                </a:r>
              </a:p>
            </p:txBody>
          </p:sp>
          <p:sp>
            <p:nvSpPr>
              <p:cNvPr id="12" name="Freeform 11"/>
              <p:cNvSpPr/>
              <p:nvPr/>
            </p:nvSpPr>
            <p:spPr>
              <a:xfrm>
                <a:off x="2457977" y="160341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Communication</a:t>
                </a:r>
              </a:p>
            </p:txBody>
          </p:sp>
          <p:sp>
            <p:nvSpPr>
              <p:cNvPr id="16" name="Freeform 15"/>
              <p:cNvSpPr/>
              <p:nvPr/>
            </p:nvSpPr>
            <p:spPr>
              <a:xfrm>
                <a:off x="8888625" y="150906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Systems</a:t>
                </a:r>
              </a:p>
            </p:txBody>
          </p:sp>
          <p:sp>
            <p:nvSpPr>
              <p:cNvPr id="14" name="Freeform 13"/>
              <p:cNvSpPr/>
              <p:nvPr/>
            </p:nvSpPr>
            <p:spPr>
              <a:xfrm>
                <a:off x="5620848" y="160341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w="57150">
                <a:solidFill>
                  <a:schemeClr val="accent3"/>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accent3"/>
                    </a:solidFill>
                    <a:effectLst>
                      <a:outerShdw blurRad="38100" dist="38100" dir="2700000" algn="tl">
                        <a:srgbClr val="000000">
                          <a:alpha val="43137"/>
                        </a:srgbClr>
                      </a:outerShdw>
                    </a:effectLst>
                    <a:latin typeface="+mj-lt"/>
                  </a:rPr>
                  <a:t>Compute</a:t>
                </a:r>
              </a:p>
            </p:txBody>
          </p:sp>
        </p:grpSp>
        <p:sp>
          <p:nvSpPr>
            <p:cNvPr id="18" name="Freeform 17"/>
            <p:cNvSpPr/>
            <p:nvPr/>
          </p:nvSpPr>
          <p:spPr>
            <a:xfrm>
              <a:off x="527491" y="2770505"/>
              <a:ext cx="2130104" cy="217540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solidFill>
              <a:schemeClr val="bg1">
                <a:lumMod val="20000"/>
                <a:lumOff val="80000"/>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Moore’s</a:t>
              </a:r>
            </a:p>
            <a:p>
              <a:pPr algn="ctr" defTabSz="527831">
                <a:lnSpc>
                  <a:spcPct val="70000"/>
                </a:lnSpc>
              </a:pPr>
              <a:r>
                <a:rPr lang="en-US" sz="2600" b="1" dirty="0">
                  <a:solidFill>
                    <a:schemeClr val="tx1">
                      <a:lumMod val="85000"/>
                    </a:schemeClr>
                  </a:solidFill>
                  <a:effectLst>
                    <a:outerShdw blurRad="38100" dist="38100" dir="2700000" algn="tl">
                      <a:srgbClr val="000000">
                        <a:alpha val="43137"/>
                      </a:srgbClr>
                    </a:outerShdw>
                  </a:effectLst>
                  <a:latin typeface="+mj-lt"/>
                </a:rPr>
                <a:t>Law</a:t>
              </a:r>
            </a:p>
          </p:txBody>
        </p:sp>
      </p:grpSp>
      <p:sp>
        <p:nvSpPr>
          <p:cNvPr id="7" name="Slide Number Placeholder 6"/>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12</a:t>
            </a:fld>
            <a:endParaRPr lang="en-US" dirty="0"/>
          </a:p>
        </p:txBody>
      </p:sp>
      <p:sp>
        <p:nvSpPr>
          <p:cNvPr id="20" name="Rectangle 19"/>
          <p:cNvSpPr/>
          <p:nvPr/>
        </p:nvSpPr>
        <p:spPr bwMode="auto">
          <a:xfrm>
            <a:off x="555063" y="4722706"/>
            <a:ext cx="8290766" cy="406759"/>
          </a:xfrm>
          <a:prstGeom prst="rect">
            <a:avLst/>
          </a:prstGeom>
          <a:no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a:lnSpc>
                <a:spcPct val="95000"/>
              </a:lnSpc>
              <a:spcBef>
                <a:spcPct val="30000"/>
              </a:spcBef>
              <a:buClr>
                <a:prstClr val="white"/>
              </a:buClr>
            </a:pPr>
            <a:r>
              <a:rPr lang="en-US" sz="2000" dirty="0">
                <a:latin typeface="Intel Clear"/>
                <a:cs typeface="Arial" charset="0"/>
              </a:rPr>
              <a:t>Enabling  Scalable, Energy Efficient Compute from Sensors to Servers</a:t>
            </a:r>
          </a:p>
        </p:txBody>
      </p:sp>
    </p:spTree>
    <p:extLst>
      <p:ext uri="{BB962C8B-B14F-4D97-AF65-F5344CB8AC3E}">
        <p14:creationId xmlns:p14="http://schemas.microsoft.com/office/powerpoint/2010/main" val="33444755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Artificial intelligence Evolution</a:t>
            </a:r>
            <a:endParaRPr lang="en-US" dirty="0">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13</a:t>
            </a:fld>
            <a:endParaRPr lang="en-US" dirty="0"/>
          </a:p>
        </p:txBody>
      </p:sp>
      <p:grpSp>
        <p:nvGrpSpPr>
          <p:cNvPr id="2" name="Group 1"/>
          <p:cNvGrpSpPr/>
          <p:nvPr/>
        </p:nvGrpSpPr>
        <p:grpSpPr>
          <a:xfrm>
            <a:off x="143215" y="1816101"/>
            <a:ext cx="8978139" cy="2664908"/>
            <a:chOff x="143215" y="1816101"/>
            <a:chExt cx="8978139" cy="2664908"/>
          </a:xfrm>
        </p:grpSpPr>
        <p:sp>
          <p:nvSpPr>
            <p:cNvPr id="10" name="TextBox 9"/>
            <p:cNvSpPr txBox="1"/>
            <p:nvPr/>
          </p:nvSpPr>
          <p:spPr>
            <a:xfrm>
              <a:off x="6687149" y="1976152"/>
              <a:ext cx="2175387" cy="461665"/>
            </a:xfrm>
            <a:prstGeom prst="rect">
              <a:avLst/>
            </a:prstGeom>
            <a:noFill/>
          </p:spPr>
          <p:txBody>
            <a:bodyPr wrap="square" rtlCol="0">
              <a:spAutoFit/>
            </a:bodyPr>
            <a:lstStyle/>
            <a:p>
              <a:r>
                <a:rPr lang="en-US" sz="2400" dirty="0">
                  <a:latin typeface="+mj-lt"/>
                </a:rPr>
                <a:t>Handling Ambiguity</a:t>
              </a:r>
            </a:p>
          </p:txBody>
        </p:sp>
        <p:sp>
          <p:nvSpPr>
            <p:cNvPr id="11" name="TextBox 10"/>
            <p:cNvSpPr txBox="1"/>
            <p:nvPr/>
          </p:nvSpPr>
          <p:spPr>
            <a:xfrm>
              <a:off x="6945967" y="2759452"/>
              <a:ext cx="2175387" cy="461665"/>
            </a:xfrm>
            <a:prstGeom prst="rect">
              <a:avLst/>
            </a:prstGeom>
            <a:noFill/>
          </p:spPr>
          <p:txBody>
            <a:bodyPr wrap="square" rtlCol="0">
              <a:spAutoFit/>
            </a:bodyPr>
            <a:lstStyle/>
            <a:p>
              <a:r>
                <a:rPr lang="en-US" sz="2400" dirty="0">
                  <a:latin typeface="+mj-lt"/>
                </a:rPr>
                <a:t>Contextual Reasoning</a:t>
              </a:r>
            </a:p>
          </p:txBody>
        </p:sp>
        <p:sp>
          <p:nvSpPr>
            <p:cNvPr id="12" name="TextBox 11"/>
            <p:cNvSpPr txBox="1"/>
            <p:nvPr/>
          </p:nvSpPr>
          <p:spPr>
            <a:xfrm>
              <a:off x="6682754" y="3610240"/>
              <a:ext cx="2175387" cy="461665"/>
            </a:xfrm>
            <a:prstGeom prst="rect">
              <a:avLst/>
            </a:prstGeom>
            <a:noFill/>
          </p:spPr>
          <p:txBody>
            <a:bodyPr wrap="square" rtlCol="0">
              <a:spAutoFit/>
            </a:bodyPr>
            <a:lstStyle/>
            <a:p>
              <a:r>
                <a:rPr lang="en-US" sz="2400" dirty="0">
                  <a:latin typeface="+mj-lt"/>
                </a:rPr>
                <a:t>Autonomous Learning</a:t>
              </a:r>
            </a:p>
          </p:txBody>
        </p:sp>
        <p:sp>
          <p:nvSpPr>
            <p:cNvPr id="13" name="TextBox 12"/>
            <p:cNvSpPr txBox="1"/>
            <p:nvPr/>
          </p:nvSpPr>
          <p:spPr>
            <a:xfrm>
              <a:off x="357272" y="1976152"/>
              <a:ext cx="2175387" cy="461665"/>
            </a:xfrm>
            <a:prstGeom prst="rect">
              <a:avLst/>
            </a:prstGeom>
            <a:noFill/>
          </p:spPr>
          <p:txBody>
            <a:bodyPr wrap="square" rtlCol="0">
              <a:spAutoFit/>
            </a:bodyPr>
            <a:lstStyle/>
            <a:p>
              <a:pPr algn="r"/>
              <a:r>
                <a:rPr lang="en-US" sz="2400" dirty="0">
                  <a:latin typeface="+mj-lt"/>
                </a:rPr>
                <a:t>Empirically Driven</a:t>
              </a:r>
            </a:p>
          </p:txBody>
        </p:sp>
        <p:sp>
          <p:nvSpPr>
            <p:cNvPr id="14" name="TextBox 13"/>
            <p:cNvSpPr txBox="1"/>
            <p:nvPr/>
          </p:nvSpPr>
          <p:spPr>
            <a:xfrm>
              <a:off x="143215" y="2743975"/>
              <a:ext cx="2175387" cy="461665"/>
            </a:xfrm>
            <a:prstGeom prst="rect">
              <a:avLst/>
            </a:prstGeom>
            <a:noFill/>
          </p:spPr>
          <p:txBody>
            <a:bodyPr wrap="square" rtlCol="0">
              <a:spAutoFit/>
            </a:bodyPr>
            <a:lstStyle/>
            <a:p>
              <a:pPr algn="r"/>
              <a:r>
                <a:rPr lang="en-US" sz="2400" dirty="0">
                  <a:latin typeface="+mj-lt"/>
                </a:rPr>
                <a:t>Complex, Varied Data</a:t>
              </a:r>
            </a:p>
          </p:txBody>
        </p:sp>
        <p:sp>
          <p:nvSpPr>
            <p:cNvPr id="15" name="TextBox 14"/>
            <p:cNvSpPr txBox="1"/>
            <p:nvPr/>
          </p:nvSpPr>
          <p:spPr>
            <a:xfrm>
              <a:off x="212979" y="3474300"/>
              <a:ext cx="2175387" cy="609398"/>
            </a:xfrm>
            <a:prstGeom prst="rect">
              <a:avLst/>
            </a:prstGeom>
            <a:noFill/>
          </p:spPr>
          <p:txBody>
            <a:bodyPr wrap="square" rtlCol="0">
              <a:spAutoFit/>
            </a:bodyPr>
            <a:lstStyle/>
            <a:p>
              <a:pPr algn="r">
                <a:lnSpc>
                  <a:spcPct val="70000"/>
                </a:lnSpc>
              </a:pPr>
              <a:r>
                <a:rPr lang="en-US" sz="2400" dirty="0">
                  <a:latin typeface="+mj-lt"/>
                </a:rPr>
                <a:t>High </a:t>
              </a:r>
              <a:r>
                <a:rPr lang="en-US" sz="2400" dirty="0" smtClean="0">
                  <a:latin typeface="+mj-lt"/>
                </a:rPr>
                <a:t>Accuracy</a:t>
              </a:r>
              <a:br>
                <a:rPr lang="en-US" sz="2400" dirty="0" smtClean="0">
                  <a:latin typeface="+mj-lt"/>
                </a:rPr>
              </a:br>
              <a:r>
                <a:rPr lang="en-US" sz="2400" dirty="0" smtClean="0">
                  <a:latin typeface="+mj-lt"/>
                </a:rPr>
                <a:t>on </a:t>
              </a:r>
              <a:r>
                <a:rPr lang="en-US" sz="2400" dirty="0">
                  <a:latin typeface="+mj-lt"/>
                </a:rPr>
                <a:t>Sparse Data</a:t>
              </a:r>
            </a:p>
          </p:txBody>
        </p:sp>
        <p:grpSp>
          <p:nvGrpSpPr>
            <p:cNvPr id="31" name="Group 30"/>
            <p:cNvGrpSpPr/>
            <p:nvPr/>
          </p:nvGrpSpPr>
          <p:grpSpPr>
            <a:xfrm>
              <a:off x="2367923" y="1816101"/>
              <a:ext cx="4480871" cy="2664908"/>
              <a:chOff x="2367923" y="5470611"/>
              <a:chExt cx="4231775" cy="2516763"/>
            </a:xfrm>
          </p:grpSpPr>
          <p:grpSp>
            <p:nvGrpSpPr>
              <p:cNvPr id="28" name="Group 27"/>
              <p:cNvGrpSpPr/>
              <p:nvPr/>
            </p:nvGrpSpPr>
            <p:grpSpPr>
              <a:xfrm>
                <a:off x="2367923" y="5470611"/>
                <a:ext cx="2521842" cy="2516762"/>
                <a:chOff x="2165298" y="5812248"/>
                <a:chExt cx="2521842" cy="2516762"/>
              </a:xfrm>
            </p:grpSpPr>
            <p:sp>
              <p:nvSpPr>
                <p:cNvPr id="5" name="Oval 4"/>
                <p:cNvSpPr/>
                <p:nvPr/>
              </p:nvSpPr>
              <p:spPr bwMode="auto">
                <a:xfrm>
                  <a:off x="2175473" y="5812248"/>
                  <a:ext cx="2511667" cy="2516762"/>
                </a:xfrm>
                <a:prstGeom prst="ellipse">
                  <a:avLst/>
                </a:prstGeom>
                <a:blipFill>
                  <a:blip r:embed="rId3" cstate="email">
                    <a:extLst>
                      <a:ext uri="{28A0092B-C50C-407E-A947-70E740481C1C}">
                        <a14:useLocalDpi xmlns:a14="http://schemas.microsoft.com/office/drawing/2010/main"/>
                      </a:ext>
                    </a:extLst>
                  </a:blip>
                  <a:stretch>
                    <a:fillRect/>
                  </a:stretch>
                </a:blip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schemeClr val="tx1"/>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 name="Oval 6"/>
                <p:cNvSpPr/>
                <p:nvPr/>
              </p:nvSpPr>
              <p:spPr bwMode="auto">
                <a:xfrm>
                  <a:off x="2165298" y="5812248"/>
                  <a:ext cx="2516762" cy="2516762"/>
                </a:xfrm>
                <a:prstGeom prst="ellipse">
                  <a:avLst/>
                </a:prstGeom>
                <a:gradFill>
                  <a:gsLst>
                    <a:gs pos="44000">
                      <a:schemeClr val="accent6">
                        <a:lumMod val="50000"/>
                        <a:alpha val="59000"/>
                      </a:schemeClr>
                    </a:gs>
                    <a:gs pos="1000">
                      <a:schemeClr val="accent6">
                        <a:lumMod val="50000"/>
                      </a:schemeClr>
                    </a:gs>
                    <a:gs pos="100000">
                      <a:schemeClr val="accent6">
                        <a:alpha val="0"/>
                      </a:schemeClr>
                    </a:gs>
                  </a:gsLst>
                  <a:path path="circle">
                    <a:fillToRect l="50000" t="50000" r="50000" b="50000"/>
                  </a:path>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29" name="Group 28"/>
              <p:cNvGrpSpPr/>
              <p:nvPr/>
            </p:nvGrpSpPr>
            <p:grpSpPr>
              <a:xfrm>
                <a:off x="4082936" y="5470611"/>
                <a:ext cx="2516762" cy="2516762"/>
                <a:chOff x="4488140" y="5812249"/>
                <a:chExt cx="2516762" cy="2516762"/>
              </a:xfrm>
            </p:grpSpPr>
            <p:sp>
              <p:nvSpPr>
                <p:cNvPr id="6" name="Oval 5"/>
                <p:cNvSpPr/>
                <p:nvPr/>
              </p:nvSpPr>
              <p:spPr bwMode="auto">
                <a:xfrm>
                  <a:off x="4488140" y="5812250"/>
                  <a:ext cx="2506587" cy="2516761"/>
                </a:xfrm>
                <a:prstGeom prst="ellipse">
                  <a:avLst/>
                </a:prstGeom>
                <a:blipFill>
                  <a:blip r:embed="rId4"/>
                  <a:stretch>
                    <a:fillRect/>
                  </a:stretch>
                </a:blip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schemeClr val="tx1"/>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Oval 18"/>
                <p:cNvSpPr/>
                <p:nvPr/>
              </p:nvSpPr>
              <p:spPr bwMode="auto">
                <a:xfrm>
                  <a:off x="4488140" y="5812249"/>
                  <a:ext cx="2516762" cy="2516762"/>
                </a:xfrm>
                <a:prstGeom prst="ellipse">
                  <a:avLst/>
                </a:prstGeom>
                <a:gradFill>
                  <a:gsLst>
                    <a:gs pos="44000">
                      <a:schemeClr val="accent6">
                        <a:lumMod val="50000"/>
                        <a:alpha val="59000"/>
                      </a:schemeClr>
                    </a:gs>
                    <a:gs pos="1000">
                      <a:schemeClr val="accent6">
                        <a:lumMod val="50000"/>
                      </a:schemeClr>
                    </a:gs>
                    <a:gs pos="100000">
                      <a:schemeClr val="accent6">
                        <a:alpha val="0"/>
                      </a:schemeClr>
                    </a:gs>
                  </a:gsLst>
                  <a:path path="circle">
                    <a:fillToRect l="50000" t="50000" r="50000" b="50000"/>
                  </a:path>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sp>
            <p:nvSpPr>
              <p:cNvPr id="30" name="Freeform 29"/>
              <p:cNvSpPr/>
              <p:nvPr/>
            </p:nvSpPr>
            <p:spPr bwMode="auto">
              <a:xfrm>
                <a:off x="4076700" y="5801783"/>
                <a:ext cx="814917" cy="1854200"/>
              </a:xfrm>
              <a:custGeom>
                <a:avLst/>
                <a:gdLst>
                  <a:gd name="connsiteX0" fmla="*/ 402167 w 814917"/>
                  <a:gd name="connsiteY0" fmla="*/ 0 h 1854200"/>
                  <a:gd name="connsiteX1" fmla="*/ 230717 w 814917"/>
                  <a:gd name="connsiteY1" fmla="*/ 194734 h 1854200"/>
                  <a:gd name="connsiteX2" fmla="*/ 131233 w 814917"/>
                  <a:gd name="connsiteY2" fmla="*/ 370417 h 1854200"/>
                  <a:gd name="connsiteX3" fmla="*/ 52917 w 814917"/>
                  <a:gd name="connsiteY3" fmla="*/ 554567 h 1854200"/>
                  <a:gd name="connsiteX4" fmla="*/ 16933 w 814917"/>
                  <a:gd name="connsiteY4" fmla="*/ 736600 h 1854200"/>
                  <a:gd name="connsiteX5" fmla="*/ 0 w 814917"/>
                  <a:gd name="connsiteY5" fmla="*/ 878417 h 1854200"/>
                  <a:gd name="connsiteX6" fmla="*/ 4233 w 814917"/>
                  <a:gd name="connsiteY6" fmla="*/ 1047750 h 1854200"/>
                  <a:gd name="connsiteX7" fmla="*/ 42333 w 814917"/>
                  <a:gd name="connsiteY7" fmla="*/ 1250950 h 1854200"/>
                  <a:gd name="connsiteX8" fmla="*/ 141817 w 814917"/>
                  <a:gd name="connsiteY8" fmla="*/ 1515534 h 1854200"/>
                  <a:gd name="connsiteX9" fmla="*/ 232833 w 814917"/>
                  <a:gd name="connsiteY9" fmla="*/ 1661584 h 1854200"/>
                  <a:gd name="connsiteX10" fmla="*/ 389467 w 814917"/>
                  <a:gd name="connsiteY10" fmla="*/ 1843617 h 1854200"/>
                  <a:gd name="connsiteX11" fmla="*/ 408517 w 814917"/>
                  <a:gd name="connsiteY11" fmla="*/ 1854200 h 1854200"/>
                  <a:gd name="connsiteX12" fmla="*/ 527050 w 814917"/>
                  <a:gd name="connsiteY12" fmla="*/ 1733550 h 1854200"/>
                  <a:gd name="connsiteX13" fmla="*/ 628650 w 814917"/>
                  <a:gd name="connsiteY13" fmla="*/ 1598084 h 1854200"/>
                  <a:gd name="connsiteX14" fmla="*/ 728133 w 814917"/>
                  <a:gd name="connsiteY14" fmla="*/ 1382184 h 1854200"/>
                  <a:gd name="connsiteX15" fmla="*/ 783167 w 814917"/>
                  <a:gd name="connsiteY15" fmla="*/ 1204384 h 1854200"/>
                  <a:gd name="connsiteX16" fmla="*/ 814917 w 814917"/>
                  <a:gd name="connsiteY16" fmla="*/ 1007534 h 1854200"/>
                  <a:gd name="connsiteX17" fmla="*/ 804333 w 814917"/>
                  <a:gd name="connsiteY17" fmla="*/ 726017 h 1854200"/>
                  <a:gd name="connsiteX18" fmla="*/ 749300 w 814917"/>
                  <a:gd name="connsiteY18" fmla="*/ 541867 h 1854200"/>
                  <a:gd name="connsiteX19" fmla="*/ 677333 w 814917"/>
                  <a:gd name="connsiteY19" fmla="*/ 349250 h 1854200"/>
                  <a:gd name="connsiteX20" fmla="*/ 588433 w 814917"/>
                  <a:gd name="connsiteY20" fmla="*/ 218017 h 1854200"/>
                  <a:gd name="connsiteX21" fmla="*/ 510117 w 814917"/>
                  <a:gd name="connsiteY21" fmla="*/ 105834 h 1854200"/>
                  <a:gd name="connsiteX22" fmla="*/ 402167 w 814917"/>
                  <a:gd name="connsiteY22"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4917" h="1854200">
                    <a:moveTo>
                      <a:pt x="402167" y="0"/>
                    </a:moveTo>
                    <a:lnTo>
                      <a:pt x="230717" y="194734"/>
                    </a:lnTo>
                    <a:lnTo>
                      <a:pt x="131233" y="370417"/>
                    </a:lnTo>
                    <a:lnTo>
                      <a:pt x="52917" y="554567"/>
                    </a:lnTo>
                    <a:lnTo>
                      <a:pt x="16933" y="736600"/>
                    </a:lnTo>
                    <a:lnTo>
                      <a:pt x="0" y="878417"/>
                    </a:lnTo>
                    <a:lnTo>
                      <a:pt x="4233" y="1047750"/>
                    </a:lnTo>
                    <a:lnTo>
                      <a:pt x="42333" y="1250950"/>
                    </a:lnTo>
                    <a:lnTo>
                      <a:pt x="141817" y="1515534"/>
                    </a:lnTo>
                    <a:lnTo>
                      <a:pt x="232833" y="1661584"/>
                    </a:lnTo>
                    <a:lnTo>
                      <a:pt x="389467" y="1843617"/>
                    </a:lnTo>
                    <a:lnTo>
                      <a:pt x="408517" y="1854200"/>
                    </a:lnTo>
                    <a:lnTo>
                      <a:pt x="527050" y="1733550"/>
                    </a:lnTo>
                    <a:lnTo>
                      <a:pt x="628650" y="1598084"/>
                    </a:lnTo>
                    <a:lnTo>
                      <a:pt x="728133" y="1382184"/>
                    </a:lnTo>
                    <a:lnTo>
                      <a:pt x="783167" y="1204384"/>
                    </a:lnTo>
                    <a:lnTo>
                      <a:pt x="814917" y="1007534"/>
                    </a:lnTo>
                    <a:lnTo>
                      <a:pt x="804333" y="726017"/>
                    </a:lnTo>
                    <a:lnTo>
                      <a:pt x="749300" y="541867"/>
                    </a:lnTo>
                    <a:lnTo>
                      <a:pt x="677333" y="349250"/>
                    </a:lnTo>
                    <a:lnTo>
                      <a:pt x="588433" y="218017"/>
                    </a:lnTo>
                    <a:lnTo>
                      <a:pt x="510117" y="105834"/>
                    </a:lnTo>
                    <a:lnTo>
                      <a:pt x="402167" y="0"/>
                    </a:lnTo>
                    <a:close/>
                  </a:path>
                </a:pathLst>
              </a:custGeom>
              <a:solidFill>
                <a:schemeClr val="bg1"/>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6" name="Oval 25"/>
              <p:cNvSpPr/>
              <p:nvPr/>
            </p:nvSpPr>
            <p:spPr bwMode="auto">
              <a:xfrm>
                <a:off x="2373095" y="5470611"/>
                <a:ext cx="2516762" cy="2516762"/>
              </a:xfrm>
              <a:prstGeom prst="ellipse">
                <a:avLst/>
              </a:prstGeom>
              <a:noFill/>
              <a:ln w="9525" cap="flat" cmpd="sng" algn="ctr">
                <a:solidFill>
                  <a:schemeClr val="tx1"/>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7" name="Oval 26"/>
              <p:cNvSpPr/>
              <p:nvPr/>
            </p:nvSpPr>
            <p:spPr bwMode="auto">
              <a:xfrm>
                <a:off x="4074562" y="5470612"/>
                <a:ext cx="2516762" cy="2516762"/>
              </a:xfrm>
              <a:prstGeom prst="ellipse">
                <a:avLst/>
              </a:prstGeom>
              <a:noFill/>
              <a:ln w="9525" cap="flat" cmpd="sng" algn="ctr">
                <a:solidFill>
                  <a:schemeClr val="tx1"/>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18" name="Picture 17" descr="1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8235" y="6475466"/>
                <a:ext cx="600615" cy="398769"/>
              </a:xfrm>
              <a:prstGeom prst="rect">
                <a:avLst/>
              </a:prstGeom>
            </p:spPr>
          </p:pic>
        </p:grpSp>
        <p:sp>
          <p:nvSpPr>
            <p:cNvPr id="8" name="TextBox 7"/>
            <p:cNvSpPr txBox="1"/>
            <p:nvPr/>
          </p:nvSpPr>
          <p:spPr>
            <a:xfrm>
              <a:off x="2748813" y="2793527"/>
              <a:ext cx="1548773" cy="695575"/>
            </a:xfrm>
            <a:prstGeom prst="rect">
              <a:avLst/>
            </a:prstGeom>
            <a:noFill/>
          </p:spPr>
          <p:txBody>
            <a:bodyPr wrap="square" rtlCol="0">
              <a:spAutoFit/>
            </a:bodyPr>
            <a:lstStyle/>
            <a:p>
              <a:pPr algn="ctr">
                <a:lnSpc>
                  <a:spcPct val="70000"/>
                </a:lnSpc>
              </a:pPr>
              <a:r>
                <a:rPr lang="en-US" sz="2800" dirty="0">
                  <a:latin typeface="Intel Clear Pro" panose="020B0804020202060201" pitchFamily="34" charset="0"/>
                  <a:ea typeface="Intel Clear Pro" panose="020B0804020202060201" pitchFamily="34" charset="0"/>
                  <a:cs typeface="Intel Clear Pro" panose="020B0804020202060201" pitchFamily="34" charset="0"/>
                </a:rPr>
                <a:t>Machine Learning</a:t>
              </a:r>
            </a:p>
          </p:txBody>
        </p:sp>
        <p:sp>
          <p:nvSpPr>
            <p:cNvPr id="9" name="TextBox 8"/>
            <p:cNvSpPr txBox="1"/>
            <p:nvPr/>
          </p:nvSpPr>
          <p:spPr>
            <a:xfrm>
              <a:off x="5102472" y="2775352"/>
              <a:ext cx="1548773" cy="695575"/>
            </a:xfrm>
            <a:prstGeom prst="rect">
              <a:avLst/>
            </a:prstGeom>
            <a:noFill/>
          </p:spPr>
          <p:txBody>
            <a:bodyPr wrap="square" rtlCol="0">
              <a:spAutoFit/>
            </a:bodyPr>
            <a:lstStyle/>
            <a:p>
              <a:pPr algn="ctr">
                <a:lnSpc>
                  <a:spcPct val="70000"/>
                </a:lnSpc>
              </a:pPr>
              <a:r>
                <a:rPr lang="en-US" sz="2800" dirty="0">
                  <a:latin typeface="Intel Clear Pro" panose="020B0804020202060201" pitchFamily="34" charset="0"/>
                  <a:ea typeface="Intel Clear Pro" panose="020B0804020202060201" pitchFamily="34" charset="0"/>
                  <a:cs typeface="Intel Clear Pro" panose="020B0804020202060201" pitchFamily="34" charset="0"/>
                </a:rPr>
                <a:t>Natural Intelligence</a:t>
              </a:r>
            </a:p>
          </p:txBody>
        </p:sp>
      </p:grpSp>
    </p:spTree>
    <p:extLst>
      <p:ext uri="{BB962C8B-B14F-4D97-AF65-F5344CB8AC3E}">
        <p14:creationId xmlns:p14="http://schemas.microsoft.com/office/powerpoint/2010/main" val="42347263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opportunities – Smart Computing</a:t>
            </a:r>
            <a:endParaRPr lang="en-US" dirty="0"/>
          </a:p>
        </p:txBody>
      </p:sp>
      <p:sp>
        <p:nvSpPr>
          <p:cNvPr id="3" name="Slide Number Placeholder 2"/>
          <p:cNvSpPr>
            <a:spLocks noGrp="1"/>
          </p:cNvSpPr>
          <p:nvPr>
            <p:ph type="sldNum" sz="quarter" idx="4294967295"/>
          </p:nvPr>
        </p:nvSpPr>
        <p:spPr>
          <a:xfrm>
            <a:off x="7010400" y="4824413"/>
            <a:ext cx="2133600" cy="273050"/>
          </a:xfrm>
        </p:spPr>
        <p:txBody>
          <a:bodyPr/>
          <a:lstStyle/>
          <a:p>
            <a:pPr defTabSz="801929"/>
            <a:fld id="{7957AEE3-981B-FB40-ACA5-A2DED1DE527A}" type="slidenum">
              <a:rPr lang="en-US" smtClean="0"/>
              <a:pPr defTabSz="801929"/>
              <a:t>14</a:t>
            </a:fld>
            <a:endParaRPr lang="en-US" dirty="0"/>
          </a:p>
        </p:txBody>
      </p:sp>
      <p:grpSp>
        <p:nvGrpSpPr>
          <p:cNvPr id="28" name="Group 27"/>
          <p:cNvGrpSpPr/>
          <p:nvPr/>
        </p:nvGrpSpPr>
        <p:grpSpPr>
          <a:xfrm>
            <a:off x="2548664" y="3502902"/>
            <a:ext cx="2926871" cy="1653902"/>
            <a:chOff x="2548664" y="3502902"/>
            <a:chExt cx="2926871" cy="1653902"/>
          </a:xfrm>
        </p:grpSpPr>
        <p:sp>
          <p:nvSpPr>
            <p:cNvPr id="27" name="Rectangle 26"/>
            <p:cNvSpPr/>
            <p:nvPr/>
          </p:nvSpPr>
          <p:spPr bwMode="auto">
            <a:xfrm>
              <a:off x="2548664" y="3502902"/>
              <a:ext cx="2926871" cy="1653902"/>
            </a:xfrm>
            <a:prstGeom prst="rect">
              <a:avLst/>
            </a:prstGeom>
            <a:solidFill>
              <a:schemeClr val="accent1">
                <a:alpha val="51000"/>
              </a:schemeClr>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nvGrpSpPr>
            <p:cNvPr id="7" name="Group 6"/>
            <p:cNvGrpSpPr/>
            <p:nvPr/>
          </p:nvGrpSpPr>
          <p:grpSpPr>
            <a:xfrm>
              <a:off x="2740608" y="3753564"/>
              <a:ext cx="2577142" cy="1271914"/>
              <a:chOff x="5632675" y="4976307"/>
              <a:chExt cx="2577142" cy="1271914"/>
            </a:xfrm>
            <a:effectLst>
              <a:outerShdw blurRad="50800" dist="38100" dir="2700000" algn="tl" rotWithShape="0">
                <a:prstClr val="black">
                  <a:alpha val="40000"/>
                </a:prstClr>
              </a:outerShdw>
            </a:effectLst>
          </p:grpSpPr>
          <p:sp>
            <p:nvSpPr>
              <p:cNvPr id="8" name="TextBox 7"/>
              <p:cNvSpPr txBox="1"/>
              <p:nvPr/>
            </p:nvSpPr>
            <p:spPr>
              <a:xfrm>
                <a:off x="5690945" y="5601890"/>
                <a:ext cx="2496196" cy="646331"/>
              </a:xfrm>
              <a:prstGeom prst="rect">
                <a:avLst/>
              </a:prstGeom>
              <a:noFill/>
            </p:spPr>
            <p:txBody>
              <a:bodyPr wrap="none" rtlCol="0">
                <a:spAutoFit/>
              </a:bodyPr>
              <a:lstStyle/>
              <a:p>
                <a:r>
                  <a:rPr lang="en-US" sz="3600" dirty="0" smtClean="0">
                    <a:latin typeface="+mj-lt"/>
                    <a:cs typeface="Times New Roman" panose="02020603050405020304" pitchFamily="18" charset="0"/>
                  </a:rPr>
                  <a:t>≠ Smart, Cognitive</a:t>
                </a:r>
                <a:endParaRPr lang="en-US" sz="3600" dirty="0" smtClean="0">
                  <a:latin typeface="+mj-lt"/>
                  <a:cs typeface="Neo Sans Intel"/>
                </a:endParaRPr>
              </a:p>
            </p:txBody>
          </p:sp>
          <p:sp>
            <p:nvSpPr>
              <p:cNvPr id="9" name="Down Arrow 8"/>
              <p:cNvSpPr/>
              <p:nvPr/>
            </p:nvSpPr>
            <p:spPr bwMode="auto">
              <a:xfrm rot="8007118">
                <a:off x="5664035" y="4976307"/>
                <a:ext cx="756920" cy="819639"/>
              </a:xfrm>
              <a:prstGeom prst="downArrow">
                <a:avLst/>
              </a:prstGeom>
              <a:gradFill flip="none" rotWithShape="1">
                <a:gsLst>
                  <a:gs pos="0">
                    <a:schemeClr val="accent1">
                      <a:alpha val="0"/>
                    </a:schemeClr>
                  </a:gs>
                  <a:gs pos="100000">
                    <a:schemeClr val="tx2"/>
                  </a:gs>
                </a:gsLst>
                <a:lin ang="54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0" name="Down Arrow 9"/>
              <p:cNvSpPr/>
              <p:nvPr/>
            </p:nvSpPr>
            <p:spPr bwMode="auto">
              <a:xfrm rot="13210635">
                <a:off x="7452897" y="4976307"/>
                <a:ext cx="756920" cy="819639"/>
              </a:xfrm>
              <a:prstGeom prst="downArrow">
                <a:avLst/>
              </a:prstGeom>
              <a:gradFill flip="none" rotWithShape="1">
                <a:gsLst>
                  <a:gs pos="0">
                    <a:schemeClr val="accent1">
                      <a:alpha val="0"/>
                    </a:schemeClr>
                  </a:gs>
                  <a:gs pos="100000">
                    <a:schemeClr val="tx2"/>
                  </a:gs>
                </a:gsLst>
                <a:lin ang="5400000" scaled="1"/>
                <a:tileRect/>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sp>
        <p:nvSpPr>
          <p:cNvPr id="11" name="Rectangle 10"/>
          <p:cNvSpPr/>
          <p:nvPr/>
        </p:nvSpPr>
        <p:spPr bwMode="auto">
          <a:xfrm>
            <a:off x="2888973" y="2963400"/>
            <a:ext cx="6116320" cy="555782"/>
          </a:xfrm>
          <a:prstGeom prst="rect">
            <a:avLst/>
          </a:prstGeom>
          <a:solidFill>
            <a:schemeClr val="accent2">
              <a:alpha val="89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2" name="Rectangle 11"/>
          <p:cNvSpPr/>
          <p:nvPr/>
        </p:nvSpPr>
        <p:spPr>
          <a:xfrm>
            <a:off x="5132988" y="2663016"/>
            <a:ext cx="1850279" cy="1141871"/>
          </a:xfrm>
          <a:prstGeom prst="rect">
            <a:avLst/>
          </a:prstGeom>
          <a:solidFill>
            <a:schemeClr val="bg1">
              <a:alpha val="79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721" tIns="60861" rIns="121721" bIns="60861" rtlCol="0" anchor="ctr"/>
          <a:lstStyle/>
          <a:p>
            <a:pPr algn="ctr">
              <a:lnSpc>
                <a:spcPct val="70000"/>
              </a:lnSpc>
            </a:pPr>
            <a:r>
              <a:rPr lang="en-US" sz="3200" dirty="0" smtClean="0">
                <a:solidFill>
                  <a:schemeClr val="tx1"/>
                </a:solidFill>
                <a:latin typeface="+mj-lt"/>
              </a:rPr>
              <a:t>Deep</a:t>
            </a:r>
            <a:br>
              <a:rPr lang="en-US" sz="3200" dirty="0" smtClean="0">
                <a:solidFill>
                  <a:schemeClr val="tx1"/>
                </a:solidFill>
                <a:latin typeface="+mj-lt"/>
              </a:rPr>
            </a:br>
            <a:r>
              <a:rPr lang="en-US" sz="3200" dirty="0" smtClean="0">
                <a:solidFill>
                  <a:schemeClr val="tx1"/>
                </a:solidFill>
                <a:latin typeface="+mj-lt"/>
              </a:rPr>
              <a:t>learning</a:t>
            </a:r>
            <a:endParaRPr lang="en-US" sz="3200" dirty="0">
              <a:solidFill>
                <a:schemeClr val="tx1"/>
              </a:solidFill>
              <a:latin typeface="+mj-lt"/>
            </a:endParaRPr>
          </a:p>
        </p:txBody>
      </p:sp>
      <p:sp>
        <p:nvSpPr>
          <p:cNvPr id="13" name="Rectangle 12"/>
          <p:cNvSpPr/>
          <p:nvPr/>
        </p:nvSpPr>
        <p:spPr>
          <a:xfrm>
            <a:off x="1214046" y="2663016"/>
            <a:ext cx="1896916" cy="1141872"/>
          </a:xfrm>
          <a:prstGeom prst="rect">
            <a:avLst/>
          </a:prstGeom>
          <a:solidFill>
            <a:schemeClr val="bg1">
              <a:alpha val="79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721" tIns="60861" rIns="121721" bIns="60861" rtlCol="0" anchor="ctr"/>
          <a:lstStyle/>
          <a:p>
            <a:pPr algn="ctr">
              <a:lnSpc>
                <a:spcPct val="70000"/>
              </a:lnSpc>
            </a:pPr>
            <a:r>
              <a:rPr lang="en-US" sz="3200" dirty="0" smtClean="0">
                <a:solidFill>
                  <a:schemeClr val="tx1"/>
                </a:solidFill>
                <a:latin typeface="+mj-lt"/>
              </a:rPr>
              <a:t>Compressive sensing</a:t>
            </a:r>
            <a:endParaRPr lang="en-US" sz="3200" dirty="0">
              <a:solidFill>
                <a:schemeClr val="tx1"/>
              </a:solidFill>
              <a:latin typeface="+mj-lt"/>
            </a:endParaRPr>
          </a:p>
        </p:txBody>
      </p:sp>
      <p:sp>
        <p:nvSpPr>
          <p:cNvPr id="14" name="Rectangle 13"/>
          <p:cNvSpPr/>
          <p:nvPr/>
        </p:nvSpPr>
        <p:spPr>
          <a:xfrm>
            <a:off x="3533331" y="2979681"/>
            <a:ext cx="1217000" cy="523220"/>
          </a:xfrm>
          <a:prstGeom prst="rect">
            <a:avLst/>
          </a:prstGeom>
          <a:effectLst>
            <a:outerShdw blurRad="50800" dist="38100" dir="2700000" algn="tl" rotWithShape="0">
              <a:prstClr val="black">
                <a:alpha val="40000"/>
              </a:prstClr>
            </a:outerShdw>
          </a:effectLst>
        </p:spPr>
        <p:txBody>
          <a:bodyPr wrap="none">
            <a:spAutoFit/>
          </a:bodyPr>
          <a:lstStyle/>
          <a:p>
            <a:r>
              <a:rPr lang="en-US" sz="2800" dirty="0">
                <a:latin typeface="+mj-lt"/>
              </a:rPr>
              <a:t>Structure</a:t>
            </a:r>
          </a:p>
        </p:txBody>
      </p:sp>
      <p:sp>
        <p:nvSpPr>
          <p:cNvPr id="15" name="Rectangle 14"/>
          <p:cNvSpPr/>
          <p:nvPr/>
        </p:nvSpPr>
        <p:spPr>
          <a:xfrm>
            <a:off x="7235839" y="2979681"/>
            <a:ext cx="989373" cy="523220"/>
          </a:xfrm>
          <a:prstGeom prst="rect">
            <a:avLst/>
          </a:prstGeom>
          <a:effectLst>
            <a:outerShdw blurRad="50800" dist="38100" dir="2700000" algn="tl" rotWithShape="0">
              <a:prstClr val="black">
                <a:alpha val="40000"/>
              </a:prstClr>
            </a:outerShdw>
          </a:effectLst>
        </p:spPr>
        <p:txBody>
          <a:bodyPr wrap="none">
            <a:spAutoFit/>
          </a:bodyPr>
          <a:lstStyle/>
          <a:p>
            <a:r>
              <a:rPr lang="en-US" sz="2800" dirty="0" smtClean="0">
                <a:latin typeface="+mj-lt"/>
              </a:rPr>
              <a:t>Meaning</a:t>
            </a:r>
            <a:endParaRPr lang="en-US" sz="2800" dirty="0">
              <a:latin typeface="+mj-lt"/>
            </a:endParaRPr>
          </a:p>
        </p:txBody>
      </p:sp>
      <p:sp>
        <p:nvSpPr>
          <p:cNvPr id="16" name="Left-Right Arrow 15"/>
          <p:cNvSpPr/>
          <p:nvPr/>
        </p:nvSpPr>
        <p:spPr bwMode="auto">
          <a:xfrm>
            <a:off x="1447946" y="1009939"/>
            <a:ext cx="6389259" cy="650240"/>
          </a:xfrm>
          <a:prstGeom prst="leftRightArrow">
            <a:avLst/>
          </a:prstGeom>
          <a:gradFill flip="none" rotWithShape="1">
            <a:gsLst>
              <a:gs pos="0">
                <a:schemeClr val="accent1"/>
              </a:gs>
              <a:gs pos="50000">
                <a:schemeClr val="bg1">
                  <a:alpha val="0"/>
                </a:schemeClr>
              </a:gs>
              <a:gs pos="100000">
                <a:schemeClr val="accent1"/>
              </a:gs>
            </a:gsLst>
            <a:lin ang="108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7" name="TextBox 16"/>
          <p:cNvSpPr txBox="1"/>
          <p:nvPr/>
        </p:nvSpPr>
        <p:spPr>
          <a:xfrm>
            <a:off x="1540348" y="1172170"/>
            <a:ext cx="6204453"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912883"/>
            <a:r>
              <a:rPr lang="en-US" sz="1400" dirty="0" smtClean="0">
                <a:solidFill>
                  <a:prstClr val="white"/>
                </a:solidFill>
                <a:cs typeface="Neo Sans Intel"/>
              </a:rPr>
              <a:t>Bidirectional Information Passing (recognition </a:t>
            </a:r>
            <a:r>
              <a:rPr lang="en-US" sz="1400" dirty="0">
                <a:solidFill>
                  <a:prstClr val="white"/>
                </a:solidFill>
                <a:cs typeface="Neo Sans Intel"/>
              </a:rPr>
              <a:t>+ </a:t>
            </a:r>
            <a:r>
              <a:rPr lang="en-US" sz="1400" dirty="0" smtClean="0">
                <a:solidFill>
                  <a:prstClr val="white"/>
                </a:solidFill>
                <a:cs typeface="Neo Sans Intel"/>
              </a:rPr>
              <a:t>anticipation </a:t>
            </a:r>
            <a:r>
              <a:rPr lang="en-US" sz="1400" dirty="0">
                <a:solidFill>
                  <a:prstClr val="white"/>
                </a:solidFill>
                <a:cs typeface="Neo Sans Intel"/>
              </a:rPr>
              <a:t>+ </a:t>
            </a:r>
            <a:r>
              <a:rPr lang="en-US" sz="1400" dirty="0" smtClean="0">
                <a:solidFill>
                  <a:prstClr val="white"/>
                </a:solidFill>
                <a:cs typeface="Neo Sans Intel"/>
              </a:rPr>
              <a:t>retraining)</a:t>
            </a:r>
            <a:endParaRPr lang="en-US" sz="1400" dirty="0">
              <a:solidFill>
                <a:prstClr val="white"/>
              </a:solidFill>
              <a:cs typeface="Neo Sans Intel"/>
            </a:endParaRPr>
          </a:p>
        </p:txBody>
      </p:sp>
      <p:grpSp>
        <p:nvGrpSpPr>
          <p:cNvPr id="18" name="Group 17"/>
          <p:cNvGrpSpPr/>
          <p:nvPr/>
        </p:nvGrpSpPr>
        <p:grpSpPr>
          <a:xfrm>
            <a:off x="1389673" y="1650107"/>
            <a:ext cx="7021761" cy="748736"/>
            <a:chOff x="4281740" y="2553876"/>
            <a:chExt cx="7021761" cy="748736"/>
          </a:xfrm>
        </p:grpSpPr>
        <p:grpSp>
          <p:nvGrpSpPr>
            <p:cNvPr id="19" name="Group 18"/>
            <p:cNvGrpSpPr/>
            <p:nvPr/>
          </p:nvGrpSpPr>
          <p:grpSpPr>
            <a:xfrm>
              <a:off x="4771870" y="2553876"/>
              <a:ext cx="6531631" cy="748736"/>
              <a:chOff x="4771870" y="2553876"/>
              <a:chExt cx="6531631" cy="748736"/>
            </a:xfrm>
          </p:grpSpPr>
          <p:grpSp>
            <p:nvGrpSpPr>
              <p:cNvPr id="21" name="Group 20"/>
              <p:cNvGrpSpPr/>
              <p:nvPr/>
            </p:nvGrpSpPr>
            <p:grpSpPr>
              <a:xfrm>
                <a:off x="4771870" y="2554947"/>
                <a:ext cx="5555551" cy="747665"/>
                <a:chOff x="4792190" y="2472790"/>
                <a:chExt cx="5555551" cy="747665"/>
              </a:xfrm>
              <a:effectLst>
                <a:outerShdw blurRad="50800" dist="38100" dir="2700000" algn="tl" rotWithShape="0">
                  <a:prstClr val="black">
                    <a:alpha val="40000"/>
                  </a:prstClr>
                </a:outerShdw>
              </a:effectLst>
            </p:grpSpPr>
            <p:sp>
              <p:nvSpPr>
                <p:cNvPr id="23" name="TextBox 22"/>
                <p:cNvSpPr txBox="1"/>
                <p:nvPr/>
              </p:nvSpPr>
              <p:spPr>
                <a:xfrm>
                  <a:off x="4792190" y="2481791"/>
                  <a:ext cx="1734717" cy="738664"/>
                </a:xfrm>
                <a:prstGeom prst="rect">
                  <a:avLst/>
                </a:prstGeom>
                <a:solidFill>
                  <a:schemeClr val="bg1">
                    <a:alpha val="79000"/>
                  </a:schemeClr>
                </a:solidFill>
              </p:spPr>
              <p:txBody>
                <a:bodyPr wrap="none" rtlCol="0">
                  <a:spAutoFit/>
                </a:bodyPr>
                <a:lstStyle/>
                <a:p>
                  <a:pPr algn="ctr" defTabSz="912883"/>
                  <a:r>
                    <a:rPr lang="en-US" sz="1400" dirty="0">
                      <a:cs typeface="Neo Sans Intel"/>
                    </a:rPr>
                    <a:t>Specialized</a:t>
                  </a:r>
                </a:p>
                <a:p>
                  <a:pPr algn="ctr" defTabSz="912883"/>
                  <a:r>
                    <a:rPr lang="en-US" sz="1400" dirty="0">
                      <a:cs typeface="Neo Sans Intel"/>
                    </a:rPr>
                    <a:t>Feature extraction</a:t>
                  </a:r>
                </a:p>
                <a:p>
                  <a:pPr algn="ctr" defTabSz="912883"/>
                  <a:r>
                    <a:rPr lang="en-US" sz="1400" dirty="0">
                      <a:cs typeface="Neo Sans Intel"/>
                    </a:rPr>
                    <a:t>Neurons</a:t>
                  </a:r>
                </a:p>
              </p:txBody>
            </p:sp>
            <p:sp>
              <p:nvSpPr>
                <p:cNvPr id="24" name="TextBox 23"/>
                <p:cNvSpPr txBox="1"/>
                <p:nvPr/>
              </p:nvSpPr>
              <p:spPr>
                <a:xfrm>
                  <a:off x="6665818" y="2472790"/>
                  <a:ext cx="1734717" cy="738664"/>
                </a:xfrm>
                <a:prstGeom prst="rect">
                  <a:avLst/>
                </a:prstGeom>
                <a:solidFill>
                  <a:schemeClr val="bg1">
                    <a:alpha val="79000"/>
                  </a:schemeClr>
                </a:solidFill>
              </p:spPr>
              <p:txBody>
                <a:bodyPr wrap="none" rtlCol="0">
                  <a:spAutoFit/>
                </a:bodyPr>
                <a:lstStyle/>
                <a:p>
                  <a:pPr algn="ctr" defTabSz="912883"/>
                  <a:r>
                    <a:rPr lang="en-US" sz="1400" dirty="0">
                      <a:cs typeface="Neo Sans Intel"/>
                    </a:rPr>
                    <a:t>Generalized</a:t>
                  </a:r>
                </a:p>
                <a:p>
                  <a:pPr algn="ctr" defTabSz="912883"/>
                  <a:r>
                    <a:rPr lang="en-US" sz="1400" dirty="0">
                      <a:cs typeface="Neo Sans Intel"/>
                    </a:rPr>
                    <a:t>Feature extraction</a:t>
                  </a:r>
                </a:p>
                <a:p>
                  <a:pPr algn="ctr" defTabSz="912883"/>
                  <a:r>
                    <a:rPr lang="en-US" sz="1400" dirty="0">
                      <a:cs typeface="Neo Sans Intel"/>
                    </a:rPr>
                    <a:t>Neurons</a:t>
                  </a:r>
                </a:p>
              </p:txBody>
            </p:sp>
            <p:sp>
              <p:nvSpPr>
                <p:cNvPr id="25" name="TextBox 24"/>
                <p:cNvSpPr txBox="1"/>
                <p:nvPr/>
              </p:nvSpPr>
              <p:spPr>
                <a:xfrm>
                  <a:off x="8506173" y="2476513"/>
                  <a:ext cx="1841568" cy="741961"/>
                </a:xfrm>
                <a:prstGeom prst="rect">
                  <a:avLst/>
                </a:prstGeom>
                <a:solidFill>
                  <a:schemeClr val="bg1">
                    <a:alpha val="79000"/>
                  </a:schemeClr>
                </a:solidFill>
              </p:spPr>
              <p:txBody>
                <a:bodyPr wrap="none" rtlCol="0">
                  <a:spAutoFit/>
                </a:bodyPr>
                <a:lstStyle/>
                <a:p>
                  <a:pPr algn="ctr" defTabSz="912883"/>
                  <a:r>
                    <a:rPr lang="en-US" sz="1400" dirty="0">
                      <a:cs typeface="Neo Sans Intel"/>
                    </a:rPr>
                    <a:t>Hierarchical</a:t>
                  </a:r>
                </a:p>
                <a:p>
                  <a:pPr algn="ctr" defTabSz="912883"/>
                  <a:r>
                    <a:rPr lang="en-US" sz="1400" dirty="0">
                      <a:cs typeface="Neo Sans Intel"/>
                    </a:rPr>
                    <a:t>Representations</a:t>
                  </a:r>
                </a:p>
                <a:p>
                  <a:pPr algn="ctr" defTabSz="912883"/>
                  <a:r>
                    <a:rPr lang="en-US" sz="1400" dirty="0">
                      <a:cs typeface="Neo Sans Intel"/>
                    </a:rPr>
                    <a:t>In neural networks</a:t>
                  </a:r>
                </a:p>
              </p:txBody>
            </p:sp>
          </p:grpSp>
          <p:pic>
            <p:nvPicPr>
              <p:cNvPr id="22" name="Picture 21"/>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flipH="1">
                <a:off x="10433059" y="2553876"/>
                <a:ext cx="870442" cy="708535"/>
              </a:xfrm>
              <a:prstGeom prst="rect">
                <a:avLst/>
              </a:prstGeom>
              <a:effectLst>
                <a:outerShdw blurRad="50800" dist="38100" dir="2700000" algn="tl" rotWithShape="0">
                  <a:prstClr val="black">
                    <a:alpha val="40000"/>
                  </a:prstClr>
                </a:outerShdw>
              </a:effectLst>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81740" y="2563948"/>
              <a:ext cx="384492" cy="6466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6396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804328" y="1237324"/>
            <a:ext cx="2062932" cy="3447098"/>
          </a:xfrm>
          <a:prstGeom prst="rect">
            <a:avLst/>
          </a:prstGeom>
          <a:solidFill>
            <a:srgbClr val="0071C5">
              <a:alpha val="56078"/>
            </a:srgb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endParaRPr lang="en-US" sz="3000" dirty="0">
              <a:solidFill>
                <a:prstClr val="white"/>
              </a:solidFill>
              <a:latin typeface="Intel Clear Pro"/>
              <a:cs typeface="Arial" charset="0"/>
            </a:endParaRPr>
          </a:p>
        </p:txBody>
      </p:sp>
      <p:sp>
        <p:nvSpPr>
          <p:cNvPr id="29" name="Rectangle 28"/>
          <p:cNvSpPr/>
          <p:nvPr/>
        </p:nvSpPr>
        <p:spPr bwMode="auto">
          <a:xfrm>
            <a:off x="2980800" y="1237324"/>
            <a:ext cx="5299086" cy="3468026"/>
          </a:xfrm>
          <a:prstGeom prst="rect">
            <a:avLst/>
          </a:prstGeom>
          <a:solidFill>
            <a:srgbClr val="0071C5">
              <a:alpha val="56078"/>
            </a:srgb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endParaRPr lang="en-US" sz="3000">
              <a:solidFill>
                <a:prstClr val="white"/>
              </a:solidFill>
              <a:latin typeface="Intel Clear Pro"/>
              <a:cs typeface="Arial" charset="0"/>
            </a:endParaRPr>
          </a:p>
        </p:txBody>
      </p:sp>
      <p:sp>
        <p:nvSpPr>
          <p:cNvPr id="2" name="Title 1"/>
          <p:cNvSpPr>
            <a:spLocks noGrp="1"/>
          </p:cNvSpPr>
          <p:nvPr>
            <p:ph type="title"/>
          </p:nvPr>
        </p:nvSpPr>
        <p:spPr/>
        <p:txBody>
          <a:bodyPr/>
          <a:lstStyle/>
          <a:p>
            <a:r>
              <a:rPr lang="en-US" dirty="0" smtClean="0"/>
              <a:t>Reconfigurable Compute </a:t>
            </a:r>
            <a:endParaRPr lang="en-US" sz="2800" dirty="0">
              <a:latin typeface="+mn-lt"/>
            </a:endParaRPr>
          </a:p>
        </p:txBody>
      </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15</a:t>
            </a:fld>
            <a:endParaRPr lang="en-US" dirty="0"/>
          </a:p>
        </p:txBody>
      </p:sp>
      <p:sp>
        <p:nvSpPr>
          <p:cNvPr id="7" name="TextBox 6"/>
          <p:cNvSpPr txBox="1"/>
          <p:nvPr/>
        </p:nvSpPr>
        <p:spPr>
          <a:xfrm>
            <a:off x="2980800" y="1258252"/>
            <a:ext cx="5487891" cy="2862322"/>
          </a:xfrm>
          <a:prstGeom prst="rect">
            <a:avLst/>
          </a:prstGeom>
          <a:noFill/>
        </p:spPr>
        <p:txBody>
          <a:bodyPr wrap="square" rtlCol="0">
            <a:spAutoFit/>
          </a:bodyPr>
          <a:lstStyle/>
          <a:p>
            <a:pPr algn="ctr">
              <a:lnSpc>
                <a:spcPct val="75000"/>
              </a:lnSpc>
            </a:pPr>
            <a:r>
              <a:rPr lang="en-US" sz="2800" kern="800" dirty="0">
                <a:effectLst>
                  <a:outerShdw blurRad="38100" dist="38100" dir="2700000" algn="tl">
                    <a:srgbClr val="000000">
                      <a:alpha val="43137"/>
                    </a:srgbClr>
                  </a:outerShdw>
                </a:effectLst>
                <a:latin typeface="+mj-lt"/>
              </a:rPr>
              <a:t>Unlocking the power of </a:t>
            </a:r>
            <a:endParaRPr lang="en-US" sz="2800" kern="800" dirty="0" smtClean="0">
              <a:effectLst>
                <a:outerShdw blurRad="38100" dist="38100" dir="2700000" algn="tl">
                  <a:srgbClr val="000000">
                    <a:alpha val="43137"/>
                  </a:srgbClr>
                </a:outerShdw>
              </a:effectLst>
              <a:latin typeface="+mj-lt"/>
            </a:endParaRPr>
          </a:p>
          <a:p>
            <a:pPr algn="ctr">
              <a:lnSpc>
                <a:spcPct val="75000"/>
              </a:lnSpc>
            </a:pPr>
            <a:r>
              <a:rPr lang="en-US" sz="2800" kern="800" dirty="0" smtClean="0">
                <a:effectLst>
                  <a:outerShdw blurRad="38100" dist="38100" dir="2700000" algn="tl">
                    <a:srgbClr val="000000">
                      <a:alpha val="43137"/>
                    </a:srgbClr>
                  </a:outerShdw>
                </a:effectLst>
                <a:latin typeface="+mj-lt"/>
              </a:rPr>
              <a:t>Heterogeneous </a:t>
            </a:r>
            <a:r>
              <a:rPr lang="en-US" sz="2800" kern="800" dirty="0">
                <a:effectLst>
                  <a:outerShdw blurRad="38100" dist="38100" dir="2700000" algn="tl">
                    <a:srgbClr val="000000">
                      <a:alpha val="43137"/>
                    </a:srgbClr>
                  </a:outerShdw>
                </a:effectLst>
                <a:latin typeface="+mj-lt"/>
              </a:rPr>
              <a:t>Computing</a:t>
            </a:r>
            <a:endParaRPr lang="en-US" sz="2800" kern="800" dirty="0" smtClean="0">
              <a:effectLst>
                <a:outerShdw blurRad="38100" dist="38100" dir="2700000" algn="tl">
                  <a:srgbClr val="000000">
                    <a:alpha val="43137"/>
                  </a:srgbClr>
                </a:outerShdw>
              </a:effectLst>
              <a:latin typeface="+mj-lt"/>
            </a:endParaRPr>
          </a:p>
          <a:p>
            <a:pPr marL="285750" indent="-285750">
              <a:spcBef>
                <a:spcPts val="1200"/>
              </a:spcBef>
              <a:buFont typeface="Arial" panose="020B0604020202020204" pitchFamily="34" charset="0"/>
              <a:buChar char="•"/>
            </a:pPr>
            <a:r>
              <a:rPr lang="en-US" sz="1800" dirty="0" smtClean="0"/>
              <a:t>AI algorithms are rapidly evolving and compute needs to evolve as well</a:t>
            </a:r>
            <a:endParaRPr lang="en-US" sz="1800" dirty="0"/>
          </a:p>
          <a:p>
            <a:pPr marL="285750" indent="-285750">
              <a:spcBef>
                <a:spcPts val="1200"/>
              </a:spcBef>
              <a:buFont typeface="Arial" panose="020B0604020202020204" pitchFamily="34" charset="0"/>
              <a:buChar char="•"/>
            </a:pPr>
            <a:r>
              <a:rPr lang="en-US" sz="1800" dirty="0" smtClean="0"/>
              <a:t>Enabling new </a:t>
            </a:r>
            <a:r>
              <a:rPr lang="en-US" sz="1800" dirty="0"/>
              <a:t>algorithms and workloads that perform best on Intel </a:t>
            </a:r>
            <a:r>
              <a:rPr lang="en-US" sz="1800" dirty="0" smtClean="0"/>
              <a:t>platforms </a:t>
            </a:r>
            <a:r>
              <a:rPr lang="en-US" sz="1800" dirty="0"/>
              <a:t>with </a:t>
            </a:r>
            <a:r>
              <a:rPr lang="en-US" sz="1800" dirty="0" smtClean="0"/>
              <a:t>FPGA</a:t>
            </a:r>
          </a:p>
          <a:p>
            <a:pPr marL="285750" indent="-285750">
              <a:spcBef>
                <a:spcPts val="1200"/>
              </a:spcBef>
              <a:buFont typeface="Arial" panose="020B0604020202020204" pitchFamily="34" charset="0"/>
              <a:buChar char="•"/>
            </a:pPr>
            <a:r>
              <a:rPr lang="en-US" sz="1800" dirty="0" smtClean="0"/>
              <a:t>Large-scale </a:t>
            </a:r>
            <a:r>
              <a:rPr lang="en-US" sz="1800" dirty="0"/>
              <a:t>software frameworks are being developed </a:t>
            </a:r>
            <a:r>
              <a:rPr lang="en-US" sz="1800" dirty="0" smtClean="0"/>
              <a:t>and will </a:t>
            </a:r>
            <a:r>
              <a:rPr lang="en-US" sz="1800" dirty="0"/>
              <a:t>drive the </a:t>
            </a:r>
            <a:r>
              <a:rPr lang="en-US" sz="1800" dirty="0" smtClean="0"/>
              <a:t>apps </a:t>
            </a:r>
            <a:r>
              <a:rPr lang="en-US" sz="1800" dirty="0"/>
              <a:t>of </a:t>
            </a:r>
            <a:r>
              <a:rPr lang="en-US" sz="1800" dirty="0" smtClean="0"/>
              <a:t>tomorrow</a:t>
            </a:r>
            <a:endParaRPr lang="en-US" sz="1800"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14" y="1469714"/>
            <a:ext cx="1280160" cy="1280160"/>
          </a:xfrm>
          <a:prstGeom prst="rect">
            <a:avLst/>
          </a:prstGeom>
          <a:effectLst>
            <a:outerShdw blurRad="50800" dist="38100" dir="2700000" algn="tl" rotWithShape="0">
              <a:prstClr val="black">
                <a:alpha val="40000"/>
              </a:prstClr>
            </a:outerShdw>
          </a:effectLst>
        </p:spPr>
      </p:pic>
      <p:pic>
        <p:nvPicPr>
          <p:cNvPr id="31" name="Picture 4" descr="https://www.intel.in/content/dam/www/public/us/en/images/product/badges-rwd/badge-stratix-16x9.png.rendition.intel.web.720.405.png"/>
          <p:cNvPicPr>
            <a:picLocks noChangeAspect="1" noChangeArrowheads="1"/>
          </p:cNvPicPr>
          <p:nvPr/>
        </p:nvPicPr>
        <p:blipFill rotWithShape="1">
          <a:blip r:embed="rId4">
            <a:extLst>
              <a:ext uri="{28A0092B-C50C-407E-A947-70E740481C1C}">
                <a14:useLocalDpi xmlns:a14="http://schemas.microsoft.com/office/drawing/2010/main" val="0"/>
              </a:ext>
            </a:extLst>
          </a:blip>
          <a:srcRect l="35625" t="24144" r="35441" b="24363"/>
          <a:stretch/>
        </p:blipFill>
        <p:spPr bwMode="auto">
          <a:xfrm>
            <a:off x="1195714" y="3104730"/>
            <a:ext cx="1280160" cy="12815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bwMode="auto">
          <a:xfrm>
            <a:off x="804328" y="1237324"/>
            <a:ext cx="2062932" cy="0"/>
          </a:xfrm>
          <a:prstGeom prst="line">
            <a:avLst/>
          </a:prstGeom>
          <a:noFill/>
          <a:ln w="19050" cap="flat" cmpd="sng" algn="ctr">
            <a:solidFill>
              <a:schemeClr val="accent3"/>
            </a:solidFill>
            <a:prstDash val="solid"/>
            <a:round/>
            <a:headEnd type="none" w="med" len="med"/>
            <a:tailEnd type="none" w="med" len="med"/>
          </a:ln>
          <a:effectLst/>
        </p:spPr>
      </p:cxnSp>
      <p:sp>
        <p:nvSpPr>
          <p:cNvPr id="34" name="TextBox 33"/>
          <p:cNvSpPr txBox="1"/>
          <p:nvPr/>
        </p:nvSpPr>
        <p:spPr>
          <a:xfrm>
            <a:off x="804113" y="4348038"/>
            <a:ext cx="2103120" cy="369332"/>
          </a:xfrm>
          <a:prstGeom prst="rect">
            <a:avLst/>
          </a:prstGeom>
          <a:noFill/>
        </p:spPr>
        <p:txBody>
          <a:bodyPr wrap="square" rtlCol="0">
            <a:spAutoFit/>
          </a:bodyPr>
          <a:lstStyle/>
          <a:p>
            <a:pPr algn="ctr"/>
            <a:r>
              <a:rPr lang="en-US" sz="1800" b="1" dirty="0" smtClean="0"/>
              <a:t>Intel </a:t>
            </a:r>
            <a:r>
              <a:rPr lang="en-US" sz="1800" b="1" dirty="0"/>
              <a:t>FPGAs</a:t>
            </a:r>
          </a:p>
        </p:txBody>
      </p:sp>
      <p:cxnSp>
        <p:nvCxnSpPr>
          <p:cNvPr id="11" name="Straight Connector 10"/>
          <p:cNvCxnSpPr/>
          <p:nvPr/>
        </p:nvCxnSpPr>
        <p:spPr bwMode="auto">
          <a:xfrm>
            <a:off x="2980800" y="1237324"/>
            <a:ext cx="5299086" cy="0"/>
          </a:xfrm>
          <a:prstGeom prst="line">
            <a:avLst/>
          </a:prstGeom>
          <a:noFill/>
          <a:ln w="1905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12855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16</a:t>
            </a:fld>
            <a:endParaRPr lang="en-US" dirty="0"/>
          </a:p>
        </p:txBody>
      </p:sp>
      <p:sp>
        <p:nvSpPr>
          <p:cNvPr id="10" name="Title 1"/>
          <p:cNvSpPr txBox="1">
            <a:spLocks/>
          </p:cNvSpPr>
          <p:nvPr/>
        </p:nvSpPr>
        <p:spPr bwMode="auto">
          <a:xfrm>
            <a:off x="554180" y="354541"/>
            <a:ext cx="8146475" cy="114300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lvl1pPr algn="ctr" rtl="0" eaLnBrk="1" fontAlgn="base" hangingPunct="1">
              <a:lnSpc>
                <a:spcPct val="90000"/>
              </a:lnSpc>
              <a:spcBef>
                <a:spcPct val="0"/>
              </a:spcBef>
              <a:spcAft>
                <a:spcPct val="0"/>
              </a:spcAft>
              <a:defRPr sz="40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a:lstStyle>
          <a:p>
            <a:pPr defTabSz="914400"/>
            <a:r>
              <a:rPr lang="en-US" sz="4400" b="1" kern="0" dirty="0" smtClean="0">
                <a:latin typeface="Intel Clear Pro" panose="020B0804020202060201" pitchFamily="34" charset="0"/>
                <a:ea typeface="Intel Clear Pro" panose="020B0804020202060201" pitchFamily="34" charset="0"/>
                <a:cs typeface="Intel Clear Pro" panose="020B0804020202060201" pitchFamily="34" charset="0"/>
              </a:rPr>
              <a:t>Neuromorphic Solves Hard Problems Efficiently</a:t>
            </a:r>
            <a:br>
              <a:rPr lang="en-US" sz="4400" b="1" kern="0" dirty="0" smtClean="0">
                <a:latin typeface="Intel Clear Pro" panose="020B0804020202060201" pitchFamily="34" charset="0"/>
                <a:ea typeface="Intel Clear Pro" panose="020B0804020202060201" pitchFamily="34" charset="0"/>
                <a:cs typeface="Intel Clear Pro" panose="020B0804020202060201" pitchFamily="34" charset="0"/>
              </a:rPr>
            </a:br>
            <a:r>
              <a:rPr lang="en-US" sz="1800" kern="0" dirty="0" smtClean="0">
                <a:latin typeface="+mn-lt"/>
              </a:rPr>
              <a:t>Objective is to develop a </a:t>
            </a:r>
            <a:r>
              <a:rPr lang="en-US" sz="1800" b="1" kern="0" dirty="0" smtClean="0">
                <a:latin typeface="+mn-lt"/>
              </a:rPr>
              <a:t>programmable</a:t>
            </a:r>
            <a:r>
              <a:rPr lang="en-US" sz="1800" kern="0" dirty="0" smtClean="0">
                <a:latin typeface="+mn-lt"/>
              </a:rPr>
              <a:t> architecture delivering &gt;100x energy efficiency over current computing architectures for these workloads</a:t>
            </a:r>
            <a:endParaRPr lang="en-US" sz="1800" kern="0" dirty="0">
              <a:latin typeface="+mn-lt"/>
            </a:endParaRPr>
          </a:p>
        </p:txBody>
      </p:sp>
      <p:sp>
        <p:nvSpPr>
          <p:cNvPr id="11" name="Rectangle 10"/>
          <p:cNvSpPr/>
          <p:nvPr/>
        </p:nvSpPr>
        <p:spPr bwMode="auto">
          <a:xfrm>
            <a:off x="128646" y="1751055"/>
            <a:ext cx="4267889" cy="3021839"/>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91440" rIns="57108" bIns="0" numCol="1" rtlCol="0" anchor="t" anchorCtr="1" compatLnSpc="1">
            <a:prstTxWarp prst="textNoShape">
              <a:avLst/>
            </a:prstTxWarp>
            <a:noAutofit/>
          </a:bodyPr>
          <a:lstStyle/>
          <a:p>
            <a:pPr algn="ctr" defTabSz="571478">
              <a:lnSpc>
                <a:spcPct val="75000"/>
              </a:lnSpc>
              <a:buClr>
                <a:prstClr val="white"/>
              </a:buClr>
            </a:pPr>
            <a:r>
              <a:rPr lang="en-US" sz="2400" dirty="0">
                <a:solidFill>
                  <a:prstClr val="white"/>
                </a:solidFill>
                <a:latin typeface="Intel Clear Pro"/>
                <a:cs typeface="Arial" charset="0"/>
              </a:rPr>
              <a:t>Integrated Memory + </a:t>
            </a:r>
            <a:r>
              <a:rPr lang="en-US" sz="2400" dirty="0" smtClean="0">
                <a:solidFill>
                  <a:prstClr val="white"/>
                </a:solidFill>
                <a:latin typeface="Intel Clear Pro"/>
                <a:cs typeface="Arial" charset="0"/>
              </a:rPr>
              <a:t>Compute</a:t>
            </a:r>
            <a:br>
              <a:rPr lang="en-US" sz="2400" dirty="0" smtClean="0">
                <a:solidFill>
                  <a:prstClr val="white"/>
                </a:solidFill>
                <a:latin typeface="Intel Clear Pro"/>
                <a:cs typeface="Arial" charset="0"/>
              </a:rPr>
            </a:br>
            <a:r>
              <a:rPr lang="en-US" sz="2400" dirty="0" smtClean="0">
                <a:solidFill>
                  <a:prstClr val="white"/>
                </a:solidFill>
                <a:latin typeface="Intel Clear Pro"/>
                <a:cs typeface="Arial" charset="0"/>
              </a:rPr>
              <a:t>Neuromorphic </a:t>
            </a:r>
            <a:r>
              <a:rPr lang="en-US" sz="2400" dirty="0">
                <a:solidFill>
                  <a:prstClr val="white"/>
                </a:solidFill>
                <a:latin typeface="Intel Clear Pro"/>
                <a:cs typeface="Arial" charset="0"/>
              </a:rPr>
              <a:t>Architecture</a:t>
            </a:r>
          </a:p>
        </p:txBody>
      </p:sp>
      <p:grpSp>
        <p:nvGrpSpPr>
          <p:cNvPr id="12" name="Group 11"/>
          <p:cNvGrpSpPr/>
          <p:nvPr/>
        </p:nvGrpSpPr>
        <p:grpSpPr>
          <a:xfrm>
            <a:off x="96642" y="2416258"/>
            <a:ext cx="4331896" cy="2368660"/>
            <a:chOff x="151370" y="1244790"/>
            <a:chExt cx="4054870" cy="241518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370" y="1244790"/>
              <a:ext cx="4054870" cy="2415180"/>
            </a:xfrm>
            <a:prstGeom prst="rect">
              <a:avLst/>
            </a:prstGeom>
            <a:noFill/>
            <a:ln>
              <a:noFill/>
            </a:ln>
            <a:effectLst>
              <a:outerShdw blurRad="317500" dist="177800" dir="2700000" algn="tl" rotWithShape="0">
                <a:prstClr val="black">
                  <a:alpha val="40000"/>
                </a:prstClr>
              </a:outerShdw>
            </a:effectLst>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87217" y="2575785"/>
              <a:ext cx="809930" cy="580634"/>
            </a:xfrm>
            <a:prstGeom prst="rect">
              <a:avLst/>
            </a:prstGeom>
            <a:ln w="38100" cap="sq">
              <a:noFill/>
              <a:prstDash val="solid"/>
              <a:miter lim="800000"/>
            </a:ln>
            <a:effectLst>
              <a:softEdge rad="31750"/>
            </a:effectLst>
            <a:scene3d>
              <a:camera prst="orthographicFront"/>
              <a:lightRig rig="flood" dir="t"/>
            </a:scene3d>
            <a:sp3d extrusionH="6350" contourW="12700">
              <a:bevelT w="12700"/>
            </a:sp3d>
          </p:spPr>
        </p:pic>
      </p:grpSp>
      <p:sp>
        <p:nvSpPr>
          <p:cNvPr id="19" name="Rectangle 18"/>
          <p:cNvSpPr/>
          <p:nvPr/>
        </p:nvSpPr>
        <p:spPr bwMode="auto">
          <a:xfrm>
            <a:off x="4522744" y="1751055"/>
            <a:ext cx="4450921" cy="3021839"/>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r>
              <a:rPr lang="en-US" sz="3000" dirty="0">
                <a:solidFill>
                  <a:prstClr val="white"/>
                </a:solidFill>
                <a:latin typeface="Intel Clear Pro"/>
                <a:cs typeface="Arial" charset="0"/>
              </a:rPr>
              <a:t>Solving challenging </a:t>
            </a:r>
            <a:r>
              <a:rPr lang="en-US" sz="3000" dirty="0" smtClean="0">
                <a:solidFill>
                  <a:prstClr val="white"/>
                </a:solidFill>
                <a:latin typeface="Intel Clear Pro"/>
                <a:cs typeface="Arial" charset="0"/>
              </a:rPr>
              <a:t>problems</a:t>
            </a:r>
            <a:endParaRPr lang="en-US" sz="3000" dirty="0">
              <a:solidFill>
                <a:prstClr val="white"/>
              </a:solidFill>
              <a:latin typeface="Intel Clear Pro"/>
              <a:cs typeface="Arial" charset="0"/>
            </a:endParaRPr>
          </a:p>
        </p:txBody>
      </p:sp>
      <p:cxnSp>
        <p:nvCxnSpPr>
          <p:cNvPr id="20" name="Straight Connector 19"/>
          <p:cNvCxnSpPr/>
          <p:nvPr/>
        </p:nvCxnSpPr>
        <p:spPr bwMode="auto">
          <a:xfrm>
            <a:off x="4528490" y="1751055"/>
            <a:ext cx="4445175" cy="10943"/>
          </a:xfrm>
          <a:prstGeom prst="line">
            <a:avLst/>
          </a:prstGeom>
          <a:noFill/>
          <a:ln w="28575" cap="flat" cmpd="sng" algn="ctr">
            <a:solidFill>
              <a:schemeClr val="accent3"/>
            </a:solidFill>
            <a:prstDash val="solid"/>
            <a:round/>
            <a:headEnd type="none" w="med" len="med"/>
            <a:tailEnd type="none" w="med" len="med"/>
          </a:ln>
          <a:effectLst/>
        </p:spPr>
      </p:cxnSp>
      <p:sp>
        <p:nvSpPr>
          <p:cNvPr id="21" name="Rectangle 20"/>
          <p:cNvSpPr/>
          <p:nvPr/>
        </p:nvSpPr>
        <p:spPr bwMode="auto">
          <a:xfrm>
            <a:off x="4615707" y="2351825"/>
            <a:ext cx="4206240" cy="1655399"/>
          </a:xfrm>
          <a:prstGeom prst="rect">
            <a:avLst/>
          </a:prstGeom>
          <a:solidFill>
            <a:schemeClr val="accent6">
              <a:alpha val="80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marL="230188" indent="-117475">
              <a:buFont typeface="Arial" panose="020B0604020202020204" pitchFamily="34" charset="0"/>
              <a:buChar char="•"/>
            </a:pPr>
            <a:r>
              <a:rPr lang="en-US" sz="2000" dirty="0"/>
              <a:t>Sparse Coding</a:t>
            </a:r>
          </a:p>
          <a:p>
            <a:pPr marL="230188" indent="-117475">
              <a:buFont typeface="Arial" panose="020B0604020202020204" pitchFamily="34" charset="0"/>
              <a:buChar char="•"/>
            </a:pPr>
            <a:r>
              <a:rPr lang="en-US" sz="2000" dirty="0"/>
              <a:t>Dictionary Learning</a:t>
            </a:r>
          </a:p>
          <a:p>
            <a:pPr marL="230188" indent="-117475">
              <a:buFont typeface="Arial" panose="020B0604020202020204" pitchFamily="34" charset="0"/>
              <a:buChar char="•"/>
            </a:pPr>
            <a:r>
              <a:rPr lang="en-US" sz="2000" dirty="0"/>
              <a:t>Constraint Satisfaction</a:t>
            </a:r>
          </a:p>
          <a:p>
            <a:pPr marL="230188" indent="-117475">
              <a:buFont typeface="Arial" panose="020B0604020202020204" pitchFamily="34" charset="0"/>
              <a:buChar char="•"/>
            </a:pPr>
            <a:r>
              <a:rPr lang="en-US" sz="2000" dirty="0"/>
              <a:t>Pattern Matching</a:t>
            </a:r>
          </a:p>
          <a:p>
            <a:pPr marL="230188" indent="-117475">
              <a:buFont typeface="Arial" panose="020B0604020202020204" pitchFamily="34" charset="0"/>
              <a:buChar char="•"/>
            </a:pPr>
            <a:r>
              <a:rPr lang="en-US" sz="2000" dirty="0"/>
              <a:t>Dynamic Learning &amp; Adaptation</a:t>
            </a:r>
          </a:p>
        </p:txBody>
      </p:sp>
      <p:cxnSp>
        <p:nvCxnSpPr>
          <p:cNvPr id="22" name="Straight Connector 21"/>
          <p:cNvCxnSpPr/>
          <p:nvPr/>
        </p:nvCxnSpPr>
        <p:spPr bwMode="auto">
          <a:xfrm flipV="1">
            <a:off x="4615707" y="2351825"/>
            <a:ext cx="4206240" cy="2"/>
          </a:xfrm>
          <a:prstGeom prst="line">
            <a:avLst/>
          </a:prstGeom>
          <a:noFill/>
          <a:ln w="28575" cap="flat" cmpd="sng" algn="ctr">
            <a:solidFill>
              <a:schemeClr val="accent3"/>
            </a:solidFill>
            <a:prstDash val="solid"/>
            <a:round/>
            <a:headEnd type="none" w="med" len="med"/>
            <a:tailEnd type="none" w="med" len="med"/>
          </a:ln>
          <a:effectLst/>
        </p:spPr>
      </p:cxnSp>
      <p:sp>
        <p:nvSpPr>
          <p:cNvPr id="23" name="Rectangle 22"/>
          <p:cNvSpPr/>
          <p:nvPr/>
        </p:nvSpPr>
        <p:spPr bwMode="auto">
          <a:xfrm>
            <a:off x="5056906" y="4115521"/>
            <a:ext cx="3323842" cy="537271"/>
          </a:xfrm>
          <a:prstGeom prst="rect">
            <a:avLst/>
          </a:prstGeom>
          <a:noFill/>
          <a:ln w="9525" cap="flat" cmpd="sng" algn="ctr">
            <a:noFill/>
            <a:prstDash val="solid"/>
            <a:round/>
            <a:headEnd type="none" w="med" len="med"/>
            <a:tailEnd type="none" w="med" len="med"/>
          </a:ln>
          <a:effectLst/>
        </p:spPr>
        <p:txBody>
          <a:bodyPr vert="horz" wrap="square" lIns="57108" tIns="0" rIns="57108" bIns="0" numCol="1" rtlCol="0" anchor="ctr" anchorCtr="0" compatLnSpc="1">
            <a:prstTxWarp prst="textNoShape">
              <a:avLst/>
            </a:prstTxWarp>
            <a:noAutofit/>
          </a:bodyPr>
          <a:lstStyle/>
          <a:p>
            <a:pPr algn="ctr" defTabSz="571478">
              <a:lnSpc>
                <a:spcPct val="75000"/>
              </a:lnSpc>
              <a:buClr>
                <a:prstClr val="white"/>
              </a:buClr>
            </a:pPr>
            <a:r>
              <a:rPr lang="en-US" sz="2800" dirty="0">
                <a:solidFill>
                  <a:schemeClr val="accent3"/>
                </a:solidFill>
                <a:latin typeface="Intel Clear Pro"/>
                <a:cs typeface="Arial" charset="0"/>
              </a:rPr>
              <a:t>…and beyond </a:t>
            </a:r>
          </a:p>
          <a:p>
            <a:pPr algn="ctr" defTabSz="571478">
              <a:lnSpc>
                <a:spcPct val="75000"/>
              </a:lnSpc>
              <a:buClr>
                <a:prstClr val="white"/>
              </a:buClr>
            </a:pPr>
            <a:r>
              <a:rPr lang="en-US" sz="2800" dirty="0">
                <a:solidFill>
                  <a:schemeClr val="accent3"/>
                </a:solidFill>
                <a:latin typeface="Intel Clear Pro"/>
                <a:cs typeface="Arial" charset="0"/>
              </a:rPr>
              <a:t>Powered by Moore’s Law</a:t>
            </a:r>
          </a:p>
        </p:txBody>
      </p:sp>
      <p:cxnSp>
        <p:nvCxnSpPr>
          <p:cNvPr id="24" name="Straight Connector 23"/>
          <p:cNvCxnSpPr/>
          <p:nvPr/>
        </p:nvCxnSpPr>
        <p:spPr bwMode="auto">
          <a:xfrm>
            <a:off x="103296" y="1751055"/>
            <a:ext cx="4293239" cy="12541"/>
          </a:xfrm>
          <a:prstGeom prst="line">
            <a:avLst/>
          </a:prstGeom>
          <a:noFill/>
          <a:ln w="28575"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1833110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28327" y="1222837"/>
            <a:ext cx="3118300" cy="3746995"/>
            <a:chOff x="685735" y="1619249"/>
            <a:chExt cx="3461181" cy="4583751"/>
          </a:xfrm>
        </p:grpSpPr>
        <p:sp>
          <p:nvSpPr>
            <p:cNvPr id="15" name="Rectangle 14"/>
            <p:cNvSpPr/>
            <p:nvPr/>
          </p:nvSpPr>
          <p:spPr>
            <a:xfrm>
              <a:off x="685735" y="1619249"/>
              <a:ext cx="3461181" cy="4448175"/>
            </a:xfrm>
            <a:prstGeom prst="rect">
              <a:avLst/>
            </a:prstGeom>
            <a:gradFill>
              <a:gsLst>
                <a:gs pos="65000">
                  <a:srgbClr val="0078B8">
                    <a:alpha val="0"/>
                  </a:srgbClr>
                </a:gs>
                <a:gs pos="0">
                  <a:schemeClr val="bg1">
                    <a:lumMod val="7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319"/>
              <a:endParaRPr lang="en-US" sz="1800" dirty="0">
                <a:solidFill>
                  <a:prstClr val="white"/>
                </a:solidFill>
                <a:effectLst>
                  <a:outerShdw blurRad="60007" dist="310007" dir="7680000" sy="30000" kx="1300200" algn="ctr" rotWithShape="0">
                    <a:prstClr val="black">
                      <a:alpha val="32000"/>
                    </a:prstClr>
                  </a:outerShdw>
                </a:effectLst>
              </a:endParaRPr>
            </a:p>
          </p:txBody>
        </p:sp>
        <p:sp>
          <p:nvSpPr>
            <p:cNvPr id="18" name="TextBox 17"/>
            <p:cNvSpPr txBox="1"/>
            <p:nvPr/>
          </p:nvSpPr>
          <p:spPr>
            <a:xfrm>
              <a:off x="766656" y="4508716"/>
              <a:ext cx="3299338" cy="1694284"/>
            </a:xfrm>
            <a:prstGeom prst="rect">
              <a:avLst/>
            </a:prstGeom>
            <a:noFill/>
          </p:spPr>
          <p:txBody>
            <a:bodyPr wrap="square" rtlCol="0">
              <a:spAutoFit/>
            </a:bodyPr>
            <a:lstStyle/>
            <a:p>
              <a:pPr algn="ctr" defTabSz="685518"/>
              <a:r>
                <a:rPr lang="en-US" sz="1200" dirty="0" smtClean="0">
                  <a:solidFill>
                    <a:prstClr val="white"/>
                  </a:solidFill>
                  <a:latin typeface="Intel Clear"/>
                  <a:cs typeface="Neo Sans Intel"/>
                </a:rPr>
                <a:t>Innovative design, fabrication and packaging of 7, 17, 49 </a:t>
              </a:r>
              <a:r>
                <a:rPr lang="en-US" sz="1200" dirty="0" err="1" smtClean="0">
                  <a:solidFill>
                    <a:prstClr val="white"/>
                  </a:solidFill>
                  <a:latin typeface="Intel Clear"/>
                  <a:cs typeface="Neo Sans Intel"/>
                </a:rPr>
                <a:t>Qubits</a:t>
              </a:r>
              <a:endParaRPr lang="en-US" sz="1200" dirty="0" smtClean="0">
                <a:solidFill>
                  <a:prstClr val="white"/>
                </a:solidFill>
                <a:latin typeface="Intel Clear"/>
                <a:cs typeface="Neo Sans Intel"/>
              </a:endParaRPr>
            </a:p>
            <a:p>
              <a:pPr algn="ctr" defTabSz="685518"/>
              <a:endParaRPr lang="en-US" sz="1200" dirty="0">
                <a:solidFill>
                  <a:prstClr val="white"/>
                </a:solidFill>
                <a:latin typeface="Intel Clear"/>
                <a:cs typeface="Neo Sans Intel"/>
              </a:endParaRPr>
            </a:p>
            <a:p>
              <a:pPr algn="ctr" defTabSz="685518"/>
              <a:r>
                <a:rPr lang="en-US" sz="1200" dirty="0" smtClean="0">
                  <a:solidFill>
                    <a:prstClr val="white"/>
                  </a:solidFill>
                  <a:latin typeface="Intel Clear"/>
                  <a:cs typeface="Neo Sans Intel"/>
                </a:rPr>
                <a:t>Cryogenic CMOS control IC</a:t>
              </a:r>
              <a:endParaRPr lang="en-US" sz="1200" dirty="0">
                <a:solidFill>
                  <a:prstClr val="white"/>
                </a:solidFill>
                <a:latin typeface="Intel Clear"/>
                <a:cs typeface="Neo Sans Intel"/>
              </a:endParaRPr>
            </a:p>
            <a:p>
              <a:pPr algn="ctr" defTabSz="685518"/>
              <a:endParaRPr lang="en-US" sz="1200" dirty="0">
                <a:solidFill>
                  <a:prstClr val="white"/>
                </a:solidFill>
                <a:latin typeface="Intel Clear"/>
                <a:cs typeface="Neo Sans Intel"/>
              </a:endParaRPr>
            </a:p>
            <a:p>
              <a:pPr algn="ctr" defTabSz="685518"/>
              <a:r>
                <a:rPr lang="en-US" sz="1200" dirty="0" smtClean="0">
                  <a:latin typeface="Intel Clear"/>
                  <a:cs typeface="Neo Sans Intel"/>
                </a:rPr>
                <a:t>Algorithms and system architecture</a:t>
              </a:r>
              <a:endParaRPr lang="en-US" sz="1200" dirty="0">
                <a:latin typeface="Intel Clear"/>
                <a:cs typeface="Neo Sans Intel"/>
              </a:endParaRPr>
            </a:p>
            <a:p>
              <a:pPr algn="ctr" defTabSz="685518"/>
              <a:endParaRPr lang="en-US" sz="1200" dirty="0">
                <a:solidFill>
                  <a:prstClr val="white"/>
                </a:solidFill>
                <a:latin typeface="Intel Clear"/>
                <a:cs typeface="Neo Sans Intel"/>
              </a:endParaRPr>
            </a:p>
          </p:txBody>
        </p:sp>
        <p:cxnSp>
          <p:nvCxnSpPr>
            <p:cNvPr id="19" name="Straight Connector 18"/>
            <p:cNvCxnSpPr/>
            <p:nvPr/>
          </p:nvCxnSpPr>
          <p:spPr>
            <a:xfrm>
              <a:off x="971521" y="5153608"/>
              <a:ext cx="288960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971521" y="5595216"/>
              <a:ext cx="288960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457200" y="140492"/>
            <a:ext cx="8229600" cy="857250"/>
          </a:xfrm>
        </p:spPr>
        <p:txBody>
          <a:bodyPr/>
          <a:lstStyle/>
          <a:p>
            <a:r>
              <a:rPr lang="en-US"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TRANSFORMATIONAL RESEARCH </a:t>
            </a:r>
            <a:r>
              <a:rPr lang="en-US" dirty="0" smtClean="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 Quantum Computing</a:t>
            </a:r>
            <a:endParaRPr lang="en-US" dirty="0"/>
          </a:p>
        </p:txBody>
      </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17</a:t>
            </a:fld>
            <a:endParaRPr lang="en-US" dirty="0"/>
          </a:p>
        </p:txBody>
      </p:sp>
      <p:sp>
        <p:nvSpPr>
          <p:cNvPr id="16" name="Title 1"/>
          <p:cNvSpPr txBox="1">
            <a:spLocks/>
          </p:cNvSpPr>
          <p:nvPr/>
        </p:nvSpPr>
        <p:spPr>
          <a:xfrm>
            <a:off x="175846" y="98862"/>
            <a:ext cx="8521287" cy="540999"/>
          </a:xfrm>
          <a:prstGeom prst="rect">
            <a:avLst/>
          </a:prstGeom>
        </p:spPr>
        <p:txBody>
          <a:bodyPr vert="horz" lIns="0" tIns="0" rIns="0" bIns="0" rtlCol="0" anchor="t" anchorCtr="0">
            <a:noAutofit/>
          </a:bodyPr>
          <a:lstStyle>
            <a:lvl1pPr algn="ctr" defTabSz="457035" rtl="0" eaLnBrk="1" latinLnBrk="0" hangingPunct="1">
              <a:spcBef>
                <a:spcPct val="0"/>
              </a:spcBef>
              <a:buNone/>
              <a:defRPr sz="3600" b="0" kern="1200" cap="none">
                <a:solidFill>
                  <a:schemeClr val="bg1"/>
                </a:solidFill>
                <a:latin typeface="+mj-lt"/>
                <a:ea typeface="+mj-ea"/>
                <a:cs typeface="Neo Sans Intel Light"/>
              </a:defRPr>
            </a:lvl1pPr>
          </a:lstStyle>
          <a:p>
            <a:endParaRPr lang="en-US" sz="4125"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13"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8242" t="11558" r="10330" b="15786"/>
          <a:stretch/>
        </p:blipFill>
        <p:spPr>
          <a:xfrm>
            <a:off x="601231" y="1049250"/>
            <a:ext cx="2972491" cy="2238772"/>
          </a:xfrm>
          <a:prstGeom prst="rect">
            <a:avLst/>
          </a:prstGeom>
        </p:spPr>
      </p:pic>
      <p:sp>
        <p:nvSpPr>
          <p:cNvPr id="14" name="Rectangle 13"/>
          <p:cNvSpPr/>
          <p:nvPr/>
        </p:nvSpPr>
        <p:spPr bwMode="auto">
          <a:xfrm>
            <a:off x="3848703" y="1061483"/>
            <a:ext cx="4990496" cy="1301258"/>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endParaRPr lang="en-US" sz="2400" dirty="0">
              <a:solidFill>
                <a:prstClr val="white"/>
              </a:solidFill>
              <a:latin typeface="Intel Clear Pro"/>
              <a:cs typeface="Arial" charset="0"/>
            </a:endParaRPr>
          </a:p>
        </p:txBody>
      </p:sp>
      <p:cxnSp>
        <p:nvCxnSpPr>
          <p:cNvPr id="17" name="Straight Connector 16"/>
          <p:cNvCxnSpPr/>
          <p:nvPr/>
        </p:nvCxnSpPr>
        <p:spPr bwMode="auto">
          <a:xfrm>
            <a:off x="3844198" y="1061483"/>
            <a:ext cx="4997089" cy="0"/>
          </a:xfrm>
          <a:prstGeom prst="line">
            <a:avLst/>
          </a:prstGeom>
          <a:noFill/>
          <a:ln w="28575" cap="flat" cmpd="sng" algn="ctr">
            <a:solidFill>
              <a:schemeClr val="accent3"/>
            </a:solidFill>
            <a:prstDash val="solid"/>
            <a:round/>
            <a:headEnd type="none" w="med" len="med"/>
            <a:tailEnd type="none" w="med" len="med"/>
          </a:ln>
          <a:effectLst/>
        </p:spPr>
      </p:cxnSp>
      <p:sp>
        <p:nvSpPr>
          <p:cNvPr id="20" name="Rectangle 19"/>
          <p:cNvSpPr/>
          <p:nvPr/>
        </p:nvSpPr>
        <p:spPr bwMode="auto">
          <a:xfrm>
            <a:off x="4089044" y="1216477"/>
            <a:ext cx="4629704" cy="1044648"/>
          </a:xfrm>
          <a:prstGeom prst="rect">
            <a:avLst/>
          </a:prstGeom>
          <a:solidFill>
            <a:schemeClr val="accent6">
              <a:alpha val="80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marL="230188" indent="-117475">
              <a:buFont typeface="Arial" panose="020B0604020202020204" pitchFamily="34" charset="0"/>
              <a:buChar char="•"/>
            </a:pPr>
            <a:r>
              <a:rPr lang="en-US" sz="1600" dirty="0" smtClean="0"/>
              <a:t>Material science &amp; ML algorithms </a:t>
            </a:r>
            <a:endParaRPr lang="en-US" sz="1600" dirty="0"/>
          </a:p>
          <a:p>
            <a:pPr marL="230188" indent="-117475">
              <a:buFont typeface="Arial" panose="020B0604020202020204" pitchFamily="34" charset="0"/>
              <a:buChar char="•"/>
            </a:pPr>
            <a:r>
              <a:rPr lang="en-US" sz="1600" dirty="0"/>
              <a:t>Microarchitecture and </a:t>
            </a:r>
            <a:r>
              <a:rPr lang="en-US" sz="1600" dirty="0" err="1"/>
              <a:t>algo</a:t>
            </a:r>
            <a:r>
              <a:rPr lang="en-US" sz="1600" dirty="0"/>
              <a:t> co-design</a:t>
            </a:r>
          </a:p>
          <a:p>
            <a:pPr marL="230188" indent="-117475">
              <a:buFont typeface="Arial" panose="020B0604020202020204" pitchFamily="34" charset="0"/>
              <a:buChar char="•"/>
            </a:pPr>
            <a:r>
              <a:rPr lang="en-US" sz="1600" dirty="0"/>
              <a:t>Post-quantum secure cryptography</a:t>
            </a:r>
          </a:p>
        </p:txBody>
      </p:sp>
      <p:sp>
        <p:nvSpPr>
          <p:cNvPr id="22" name="Rectangle 21"/>
          <p:cNvSpPr/>
          <p:nvPr/>
        </p:nvSpPr>
        <p:spPr bwMode="auto">
          <a:xfrm>
            <a:off x="3848704" y="4062032"/>
            <a:ext cx="4990496" cy="777235"/>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0" rIns="57108" bIns="0" numCol="1" rtlCol="0" anchor="ctr" anchorCtr="0" compatLnSpc="1">
            <a:prstTxWarp prst="textNoShape">
              <a:avLst/>
            </a:prstTxWarp>
            <a:noAutofit/>
          </a:bodyPr>
          <a:lstStyle/>
          <a:p>
            <a:pPr algn="ctr" defTabSz="571478">
              <a:lnSpc>
                <a:spcPct val="75000"/>
              </a:lnSpc>
              <a:buClr>
                <a:prstClr val="white"/>
              </a:buClr>
            </a:pPr>
            <a:r>
              <a:rPr lang="en-US" sz="2800" dirty="0">
                <a:solidFill>
                  <a:schemeClr val="accent3"/>
                </a:solidFill>
                <a:latin typeface="Intel Clear Pro"/>
                <a:cs typeface="Arial" charset="0"/>
              </a:rPr>
              <a:t>…and beyond </a:t>
            </a:r>
            <a:endParaRPr lang="en-US" sz="2800" dirty="0" smtClean="0">
              <a:solidFill>
                <a:schemeClr val="accent3"/>
              </a:solidFill>
              <a:latin typeface="Intel Clear Pro"/>
              <a:cs typeface="Arial" charset="0"/>
            </a:endParaRPr>
          </a:p>
          <a:p>
            <a:pPr algn="ctr" defTabSz="571478">
              <a:lnSpc>
                <a:spcPct val="75000"/>
              </a:lnSpc>
              <a:buClr>
                <a:prstClr val="white"/>
              </a:buClr>
            </a:pPr>
            <a:r>
              <a:rPr lang="en-US" sz="2800" dirty="0" smtClean="0">
                <a:solidFill>
                  <a:schemeClr val="accent3"/>
                </a:solidFill>
                <a:latin typeface="Intel Clear Pro"/>
                <a:cs typeface="Arial" charset="0"/>
              </a:rPr>
              <a:t>Powered by Moore’s Law</a:t>
            </a:r>
            <a:endParaRPr lang="en-US" sz="2800" dirty="0">
              <a:solidFill>
                <a:schemeClr val="accent3"/>
              </a:solidFill>
              <a:latin typeface="Intel Clear Pro"/>
              <a:cs typeface="Arial" charset="0"/>
            </a:endParaRPr>
          </a:p>
        </p:txBody>
      </p:sp>
      <p:sp>
        <p:nvSpPr>
          <p:cNvPr id="23" name="Rectangle 22"/>
          <p:cNvSpPr/>
          <p:nvPr/>
        </p:nvSpPr>
        <p:spPr bwMode="auto">
          <a:xfrm>
            <a:off x="3848703" y="2358830"/>
            <a:ext cx="4990497" cy="1703202"/>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r>
              <a:rPr lang="en-US" sz="2400" dirty="0" smtClean="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and </a:t>
            </a:r>
            <a:r>
              <a:rPr lang="en-US" sz="2400" dirty="0" err="1" smtClean="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QuTech</a:t>
            </a:r>
            <a:r>
              <a:rPr lang="en-US" sz="2400" dirty="0" smtClean="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 addressing </a:t>
            </a:r>
            <a:r>
              <a:rPr lang="en-US" sz="24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critical challenges</a:t>
            </a:r>
          </a:p>
        </p:txBody>
      </p:sp>
      <p:sp>
        <p:nvSpPr>
          <p:cNvPr id="24" name="Rectangle 23"/>
          <p:cNvSpPr/>
          <p:nvPr/>
        </p:nvSpPr>
        <p:spPr bwMode="auto">
          <a:xfrm>
            <a:off x="4029099" y="2866416"/>
            <a:ext cx="4629705" cy="1089250"/>
          </a:xfrm>
          <a:prstGeom prst="rect">
            <a:avLst/>
          </a:prstGeom>
          <a:solidFill>
            <a:schemeClr val="accent6">
              <a:alpha val="80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marL="230188" indent="-117475">
              <a:buFont typeface="Arial" panose="020B0604020202020204" pitchFamily="34" charset="0"/>
              <a:buChar char="•"/>
            </a:pPr>
            <a:r>
              <a:rPr lang="en-US" sz="1800" dirty="0"/>
              <a:t>Make Better </a:t>
            </a:r>
            <a:r>
              <a:rPr lang="en-US" sz="1800" dirty="0" err="1"/>
              <a:t>Qubits</a:t>
            </a:r>
            <a:endParaRPr lang="en-US" sz="1800" dirty="0"/>
          </a:p>
          <a:p>
            <a:pPr marL="230188" indent="-117475">
              <a:buFont typeface="Arial" panose="020B0604020202020204" pitchFamily="34" charset="0"/>
              <a:buChar char="•"/>
            </a:pPr>
            <a:r>
              <a:rPr lang="en-US" sz="1800" dirty="0"/>
              <a:t>Improve </a:t>
            </a:r>
            <a:r>
              <a:rPr lang="en-US" sz="1800" dirty="0" err="1"/>
              <a:t>Qubit</a:t>
            </a:r>
            <a:r>
              <a:rPr lang="en-US" sz="1800" dirty="0"/>
              <a:t> Connectivity</a:t>
            </a:r>
          </a:p>
          <a:p>
            <a:pPr marL="230188" indent="-117475">
              <a:buFont typeface="Arial" panose="020B0604020202020204" pitchFamily="34" charset="0"/>
              <a:buChar char="•"/>
            </a:pPr>
            <a:r>
              <a:rPr lang="en-US" sz="1800" dirty="0"/>
              <a:t>Develop a scalable I/O</a:t>
            </a:r>
          </a:p>
        </p:txBody>
      </p:sp>
    </p:spTree>
    <p:extLst>
      <p:ext uri="{BB962C8B-B14F-4D97-AF65-F5344CB8AC3E}">
        <p14:creationId xmlns:p14="http://schemas.microsoft.com/office/powerpoint/2010/main" val="398279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2533947"/>
            <a:ext cx="9143122" cy="1470719"/>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91440" rIns="57108" bIns="0" numCol="1" rtlCol="0" anchor="t" anchorCtr="1" compatLnSpc="1">
            <a:prstTxWarp prst="textNoShape">
              <a:avLst/>
            </a:prstTxWarp>
            <a:noAutofit/>
          </a:bodyPr>
          <a:lstStyle/>
          <a:p>
            <a:pPr algn="ctr" defTabSz="571478">
              <a:lnSpc>
                <a:spcPct val="75000"/>
              </a:lnSpc>
              <a:buClr>
                <a:prstClr val="white"/>
              </a:buClr>
            </a:pPr>
            <a:endParaRPr lang="en-US" sz="3000" dirty="0">
              <a:solidFill>
                <a:prstClr val="white"/>
              </a:solidFill>
              <a:latin typeface="+mj-lt"/>
              <a:cs typeface="Arial" charset="0"/>
            </a:endParaRPr>
          </a:p>
        </p:txBody>
      </p:sp>
      <p:sp>
        <p:nvSpPr>
          <p:cNvPr id="2" name="Title 1"/>
          <p:cNvSpPr>
            <a:spLocks noGrp="1"/>
          </p:cNvSpPr>
          <p:nvPr>
            <p:ph type="title"/>
          </p:nvPr>
        </p:nvSpPr>
        <p:spPr/>
        <p:txBody>
          <a:bodyPr/>
          <a:lstStyle/>
          <a:p>
            <a:r>
              <a:rPr lang="en-US" smtClean="0"/>
              <a:t>Thinking Differently</a:t>
            </a:r>
            <a:endParaRPr lang="en-US" dirty="0"/>
          </a:p>
        </p:txBody>
      </p:sp>
      <p:grpSp>
        <p:nvGrpSpPr>
          <p:cNvPr id="5" name="Group 4"/>
          <p:cNvGrpSpPr/>
          <p:nvPr/>
        </p:nvGrpSpPr>
        <p:grpSpPr>
          <a:xfrm>
            <a:off x="-37225" y="2533947"/>
            <a:ext cx="9180347" cy="1471843"/>
            <a:chOff x="4167478" y="4758780"/>
            <a:chExt cx="10633398" cy="1017183"/>
          </a:xfrm>
        </p:grpSpPr>
        <p:cxnSp>
          <p:nvCxnSpPr>
            <p:cNvPr id="6" name="Straight Connector 5"/>
            <p:cNvCxnSpPr/>
            <p:nvPr/>
          </p:nvCxnSpPr>
          <p:spPr bwMode="auto">
            <a:xfrm>
              <a:off x="4167478" y="4758780"/>
              <a:ext cx="10633398" cy="0"/>
            </a:xfrm>
            <a:prstGeom prst="line">
              <a:avLst/>
            </a:prstGeom>
            <a:noFill/>
            <a:ln w="28575" cap="flat" cmpd="sng" algn="ctr">
              <a:solidFill>
                <a:schemeClr val="accent3"/>
              </a:solidFill>
              <a:prstDash val="solid"/>
              <a:round/>
              <a:headEnd type="none" w="med" len="med"/>
              <a:tailEnd type="none" w="med" len="med"/>
            </a:ln>
            <a:effectLst/>
          </p:spPr>
        </p:cxnSp>
        <p:cxnSp>
          <p:nvCxnSpPr>
            <p:cNvPr id="7" name="Straight Connector 6"/>
            <p:cNvCxnSpPr/>
            <p:nvPr/>
          </p:nvCxnSpPr>
          <p:spPr bwMode="auto">
            <a:xfrm>
              <a:off x="4167478" y="5775963"/>
              <a:ext cx="10633398" cy="0"/>
            </a:xfrm>
            <a:prstGeom prst="line">
              <a:avLst/>
            </a:prstGeom>
            <a:noFill/>
            <a:ln w="28575" cap="flat" cmpd="sng" algn="ctr">
              <a:solidFill>
                <a:schemeClr val="accent3"/>
              </a:solidFill>
              <a:prstDash val="solid"/>
              <a:round/>
              <a:headEnd type="none" w="med" len="med"/>
              <a:tailEnd type="none" w="med" len="med"/>
            </a:ln>
            <a:effectLst/>
          </p:spPr>
        </p:cxnSp>
      </p:grpSp>
      <p:sp>
        <p:nvSpPr>
          <p:cNvPr id="8" name="Rectangle 7"/>
          <p:cNvSpPr/>
          <p:nvPr/>
        </p:nvSpPr>
        <p:spPr>
          <a:xfrm>
            <a:off x="285050" y="1362209"/>
            <a:ext cx="1866025" cy="892552"/>
          </a:xfrm>
          <a:prstGeom prst="rect">
            <a:avLst/>
          </a:prstGeom>
        </p:spPr>
        <p:txBody>
          <a:bodyPr wrap="square">
            <a:spAutoFit/>
          </a:bodyPr>
          <a:lstStyle/>
          <a:p>
            <a:pPr algn="ctr"/>
            <a:r>
              <a:rPr lang="en-US" sz="2400" dirty="0" smtClean="0">
                <a:solidFill>
                  <a:srgbClr val="FFC000"/>
                </a:solidFill>
                <a:latin typeface="+mj-lt"/>
                <a:ea typeface="Calibri" panose="020F0502020204030204" pitchFamily="34" charset="0"/>
              </a:rPr>
              <a:t>Conventional</a:t>
            </a:r>
          </a:p>
          <a:p>
            <a:pPr marL="114300" indent="-114300">
              <a:buFont typeface="Arial" panose="020B0604020202020204" pitchFamily="34" charset="0"/>
              <a:buChar char="•"/>
            </a:pPr>
            <a:r>
              <a:rPr lang="en-US" sz="1400" dirty="0" smtClean="0">
                <a:ea typeface="Calibri" panose="020F0502020204030204" pitchFamily="34" charset="0"/>
              </a:rPr>
              <a:t>Known procedures</a:t>
            </a:r>
            <a:endParaRPr lang="en-US" sz="1400" dirty="0">
              <a:ea typeface="Calibri" panose="020F0502020204030204" pitchFamily="34" charset="0"/>
            </a:endParaRPr>
          </a:p>
          <a:p>
            <a:pPr marL="114300" indent="-114300">
              <a:buFont typeface="Arial" panose="020B0604020202020204" pitchFamily="34" charset="0"/>
              <a:buChar char="•"/>
            </a:pPr>
            <a:r>
              <a:rPr lang="en-US" sz="1400" dirty="0" smtClean="0">
                <a:ea typeface="Calibri" panose="020F0502020204030204" pitchFamily="34" charset="0"/>
              </a:rPr>
              <a:t>Generate answers</a:t>
            </a:r>
            <a:endParaRPr lang="en-US" sz="1400" dirty="0">
              <a:effectLst/>
              <a:ea typeface="Calibri" panose="020F0502020204030204" pitchFamily="34" charset="0"/>
            </a:endParaRPr>
          </a:p>
        </p:txBody>
      </p:sp>
      <p:sp>
        <p:nvSpPr>
          <p:cNvPr id="9" name="Rectangle 8"/>
          <p:cNvSpPr/>
          <p:nvPr/>
        </p:nvSpPr>
        <p:spPr>
          <a:xfrm>
            <a:off x="2454714" y="1355745"/>
            <a:ext cx="2014643" cy="1107996"/>
          </a:xfrm>
          <a:prstGeom prst="rect">
            <a:avLst/>
          </a:prstGeom>
        </p:spPr>
        <p:txBody>
          <a:bodyPr wrap="square">
            <a:spAutoFit/>
          </a:bodyPr>
          <a:lstStyle/>
          <a:p>
            <a:pPr algn="ctr"/>
            <a:r>
              <a:rPr lang="en-US" sz="2400" dirty="0">
                <a:solidFill>
                  <a:srgbClr val="FFC000"/>
                </a:solidFill>
                <a:latin typeface="+mj-lt"/>
                <a:ea typeface="Calibri" panose="020F0502020204030204" pitchFamily="34" charset="0"/>
              </a:rPr>
              <a:t>Deep learning</a:t>
            </a:r>
          </a:p>
          <a:p>
            <a:pPr marL="114300" indent="-114300">
              <a:buFont typeface="Arial" panose="020B0604020202020204" pitchFamily="34" charset="0"/>
              <a:buChar char="•"/>
            </a:pPr>
            <a:r>
              <a:rPr lang="en-US" sz="1400" dirty="0" smtClean="0">
                <a:ea typeface="Calibri" panose="020F0502020204030204" pitchFamily="34" charset="0"/>
              </a:rPr>
              <a:t>Known answers</a:t>
            </a:r>
            <a:endParaRPr lang="en-US" sz="1400" dirty="0">
              <a:ea typeface="Calibri" panose="020F0502020204030204" pitchFamily="34" charset="0"/>
            </a:endParaRPr>
          </a:p>
          <a:p>
            <a:pPr marL="114300" indent="-114300">
              <a:buFont typeface="Arial" panose="020B0604020202020204" pitchFamily="34" charset="0"/>
              <a:buChar char="•"/>
            </a:pPr>
            <a:r>
              <a:rPr lang="en-US" sz="1400" dirty="0">
                <a:ea typeface="Calibri" panose="020F0502020204030204" pitchFamily="34" charset="0"/>
              </a:rPr>
              <a:t>Generate procedures with training</a:t>
            </a:r>
          </a:p>
        </p:txBody>
      </p:sp>
      <p:grpSp>
        <p:nvGrpSpPr>
          <p:cNvPr id="15" name="Group 14"/>
          <p:cNvGrpSpPr/>
          <p:nvPr/>
        </p:nvGrpSpPr>
        <p:grpSpPr>
          <a:xfrm>
            <a:off x="2591237" y="2825995"/>
            <a:ext cx="1708563" cy="896028"/>
            <a:chOff x="2330505" y="2866181"/>
            <a:chExt cx="1708563" cy="851885"/>
          </a:xfrm>
        </p:grpSpPr>
        <p:sp>
          <p:nvSpPr>
            <p:cNvPr id="4" name="Rectangle 3"/>
            <p:cNvSpPr/>
            <p:nvPr/>
          </p:nvSpPr>
          <p:spPr bwMode="auto">
            <a:xfrm>
              <a:off x="2330505" y="2866181"/>
              <a:ext cx="1708563" cy="851885"/>
            </a:xfrm>
            <a:prstGeom prst="rect">
              <a:avLst/>
            </a:prstGeom>
            <a:solidFill>
              <a:schemeClr val="tx1"/>
            </a:solidFill>
            <a:ln w="952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11" name="Picture 2" descr="Image result for deep learning"/>
            <p:cNvPicPr>
              <a:picLocks noChangeAspect="1" noChangeArrowheads="1"/>
            </p:cNvPicPr>
            <p:nvPr/>
          </p:nvPicPr>
          <p:blipFill rotWithShape="1">
            <a:blip r:embed="rId3">
              <a:extLst>
                <a:ext uri="{28A0092B-C50C-407E-A947-70E740481C1C}">
                  <a14:useLocalDpi xmlns:a14="http://schemas.microsoft.com/office/drawing/2010/main" val="0"/>
                </a:ext>
              </a:extLst>
            </a:blip>
            <a:srcRect t="50355"/>
            <a:stretch/>
          </p:blipFill>
          <p:spPr bwMode="auto">
            <a:xfrm>
              <a:off x="2398870" y="3010570"/>
              <a:ext cx="1604869" cy="52445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6736807" y="1355745"/>
            <a:ext cx="2313379" cy="1107996"/>
          </a:xfrm>
          <a:prstGeom prst="rect">
            <a:avLst/>
          </a:prstGeom>
        </p:spPr>
        <p:txBody>
          <a:bodyPr wrap="square">
            <a:spAutoFit/>
          </a:bodyPr>
          <a:lstStyle/>
          <a:p>
            <a:pPr algn="ctr"/>
            <a:r>
              <a:rPr lang="en-US" sz="2400" dirty="0" smtClean="0">
                <a:solidFill>
                  <a:srgbClr val="FFC000"/>
                </a:solidFill>
                <a:latin typeface="+mj-lt"/>
                <a:ea typeface="Calibri" panose="020F0502020204030204" pitchFamily="34" charset="0"/>
              </a:rPr>
              <a:t>Quantum</a:t>
            </a:r>
            <a:endParaRPr lang="en-US" sz="1400" dirty="0" smtClean="0">
              <a:solidFill>
                <a:srgbClr val="FFC000"/>
              </a:solidFill>
              <a:ea typeface="Calibri" panose="020F0502020204030204" pitchFamily="34" charset="0"/>
            </a:endParaRPr>
          </a:p>
          <a:p>
            <a:pPr marL="114300" indent="-114300">
              <a:buFont typeface="Arial" panose="020B0604020202020204" pitchFamily="34" charset="0"/>
              <a:buChar char="•"/>
            </a:pPr>
            <a:r>
              <a:rPr lang="en-US" sz="1400" dirty="0">
                <a:ea typeface="Calibri" panose="020F0502020204030204" pitchFamily="34" charset="0"/>
              </a:rPr>
              <a:t>Answers superimposed</a:t>
            </a:r>
          </a:p>
          <a:p>
            <a:pPr marL="114300" indent="-114300">
              <a:buFont typeface="Arial" panose="020B0604020202020204" pitchFamily="34" charset="0"/>
              <a:buChar char="•"/>
            </a:pPr>
            <a:r>
              <a:rPr lang="en-US" sz="1400" dirty="0">
                <a:ea typeface="Calibri" panose="020F0502020204030204" pitchFamily="34" charset="0"/>
              </a:rPr>
              <a:t>Select and </a:t>
            </a:r>
            <a:r>
              <a:rPr lang="en-US" sz="1400" dirty="0" smtClean="0">
                <a:ea typeface="Calibri" panose="020F0502020204030204" pitchFamily="34" charset="0"/>
              </a:rPr>
              <a:t>measure</a:t>
            </a:r>
            <a:br>
              <a:rPr lang="en-US" sz="1400" dirty="0" smtClean="0">
                <a:ea typeface="Calibri" panose="020F0502020204030204" pitchFamily="34" charset="0"/>
              </a:rPr>
            </a:br>
            <a:r>
              <a:rPr lang="en-US" sz="1400" dirty="0" smtClean="0">
                <a:ea typeface="Calibri" panose="020F0502020204030204" pitchFamily="34" charset="0"/>
              </a:rPr>
              <a:t>the </a:t>
            </a:r>
            <a:r>
              <a:rPr lang="en-US" sz="1400" dirty="0">
                <a:ea typeface="Calibri" panose="020F0502020204030204" pitchFamily="34" charset="0"/>
              </a:rPr>
              <a:t>answer</a:t>
            </a:r>
          </a:p>
        </p:txBody>
      </p:sp>
      <p:grpSp>
        <p:nvGrpSpPr>
          <p:cNvPr id="14" name="Group 13"/>
          <p:cNvGrpSpPr/>
          <p:nvPr/>
        </p:nvGrpSpPr>
        <p:grpSpPr>
          <a:xfrm>
            <a:off x="7039216" y="2825995"/>
            <a:ext cx="1708563" cy="896028"/>
            <a:chOff x="6967251" y="2910110"/>
            <a:chExt cx="1708563" cy="851885"/>
          </a:xfrm>
        </p:grpSpPr>
        <p:sp>
          <p:nvSpPr>
            <p:cNvPr id="59" name="Rectangle 58"/>
            <p:cNvSpPr/>
            <p:nvPr/>
          </p:nvSpPr>
          <p:spPr bwMode="auto">
            <a:xfrm>
              <a:off x="6967251" y="2910110"/>
              <a:ext cx="1708563" cy="851885"/>
            </a:xfrm>
            <a:prstGeom prst="rect">
              <a:avLst/>
            </a:prstGeom>
            <a:solidFill>
              <a:schemeClr val="tx1"/>
            </a:solidFill>
            <a:ln w="952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171" name="Picture 2"/>
            <p:cNvPicPr>
              <a:picLocks noChangeAspect="1" noChangeArrowheads="1"/>
            </p:cNvPicPr>
            <p:nvPr/>
          </p:nvPicPr>
          <p:blipFill rotWithShape="1">
            <a:blip r:embed="rId4" cstate="print"/>
            <a:srcRect l="7661"/>
            <a:stretch/>
          </p:blipFill>
          <p:spPr bwMode="auto">
            <a:xfrm>
              <a:off x="7903633" y="2971973"/>
              <a:ext cx="707020" cy="746093"/>
            </a:xfrm>
            <a:prstGeom prst="rect">
              <a:avLst/>
            </a:prstGeom>
            <a:noFill/>
            <a:ln>
              <a:noFill/>
            </a:ln>
            <a:effectLst>
              <a:softEdge rad="63500"/>
            </a:effectLst>
          </p:spPr>
        </p:pic>
        <p:pic>
          <p:nvPicPr>
            <p:cNvPr id="170" name="Picture 2"/>
            <p:cNvPicPr>
              <a:picLocks noChangeAspect="1" noChangeArrowheads="1"/>
            </p:cNvPicPr>
            <p:nvPr/>
          </p:nvPicPr>
          <p:blipFill rotWithShape="1">
            <a:blip r:embed="rId4" cstate="print"/>
            <a:srcRect r="7566"/>
            <a:stretch/>
          </p:blipFill>
          <p:spPr bwMode="auto">
            <a:xfrm>
              <a:off x="7085818" y="2971973"/>
              <a:ext cx="707749" cy="746093"/>
            </a:xfrm>
            <a:prstGeom prst="rect">
              <a:avLst/>
            </a:prstGeom>
            <a:noFill/>
            <a:ln>
              <a:noFill/>
            </a:ln>
            <a:effectLst>
              <a:softEdge rad="63500"/>
            </a:effectLst>
          </p:spPr>
        </p:pic>
      </p:grpSp>
      <p:sp>
        <p:nvSpPr>
          <p:cNvPr id="10" name="Rectangle 9"/>
          <p:cNvSpPr/>
          <p:nvPr/>
        </p:nvSpPr>
        <p:spPr>
          <a:xfrm>
            <a:off x="4654283" y="1355745"/>
            <a:ext cx="1967422" cy="1107996"/>
          </a:xfrm>
          <a:prstGeom prst="rect">
            <a:avLst/>
          </a:prstGeom>
        </p:spPr>
        <p:txBody>
          <a:bodyPr wrap="square">
            <a:spAutoFit/>
          </a:bodyPr>
          <a:lstStyle/>
          <a:p>
            <a:pPr algn="ctr"/>
            <a:r>
              <a:rPr lang="en-US" sz="2400" dirty="0" smtClean="0">
                <a:solidFill>
                  <a:srgbClr val="FFC000"/>
                </a:solidFill>
                <a:latin typeface="+mj-lt"/>
                <a:ea typeface="Calibri" panose="020F0502020204030204" pitchFamily="34" charset="0"/>
              </a:rPr>
              <a:t>Neuromorphic</a:t>
            </a:r>
            <a:r>
              <a:rPr lang="en-US" sz="2400" dirty="0" smtClean="0">
                <a:solidFill>
                  <a:schemeClr val="accent3"/>
                </a:solidFill>
                <a:latin typeface="+mj-lt"/>
                <a:ea typeface="Calibri" panose="020F0502020204030204" pitchFamily="34" charset="0"/>
              </a:rPr>
              <a:t> </a:t>
            </a:r>
            <a:endParaRPr lang="en-US" sz="1400" dirty="0" smtClean="0">
              <a:ea typeface="Calibri" panose="020F0502020204030204" pitchFamily="34" charset="0"/>
            </a:endParaRPr>
          </a:p>
          <a:p>
            <a:pPr marL="114300" indent="-114300">
              <a:buFont typeface="Arial" panose="020B0604020202020204" pitchFamily="34" charset="0"/>
              <a:buChar char="•"/>
            </a:pPr>
            <a:r>
              <a:rPr lang="en-US" sz="1400" dirty="0" smtClean="0">
                <a:ea typeface="Calibri" panose="020F0502020204030204" pitchFamily="34" charset="0"/>
              </a:rPr>
              <a:t>Many procedures</a:t>
            </a:r>
          </a:p>
          <a:p>
            <a:pPr marL="114300" indent="-114300">
              <a:buFont typeface="Arial" panose="020B0604020202020204" pitchFamily="34" charset="0"/>
              <a:buChar char="•"/>
            </a:pPr>
            <a:r>
              <a:rPr lang="en-US" sz="1400" dirty="0" smtClean="0">
                <a:ea typeface="Calibri" panose="020F0502020204030204" pitchFamily="34" charset="0"/>
              </a:rPr>
              <a:t>Adapt </a:t>
            </a:r>
            <a:r>
              <a:rPr lang="en-US" sz="1400" dirty="0">
                <a:ea typeface="Calibri" panose="020F0502020204030204" pitchFamily="34" charset="0"/>
              </a:rPr>
              <a:t>the answer with reinforcement</a:t>
            </a:r>
          </a:p>
        </p:txBody>
      </p:sp>
      <p:grpSp>
        <p:nvGrpSpPr>
          <p:cNvPr id="16" name="Group 15"/>
          <p:cNvGrpSpPr/>
          <p:nvPr/>
        </p:nvGrpSpPr>
        <p:grpSpPr>
          <a:xfrm>
            <a:off x="4815226" y="2825995"/>
            <a:ext cx="1708563" cy="896028"/>
            <a:chOff x="4648588" y="2865968"/>
            <a:chExt cx="1708563" cy="896028"/>
          </a:xfrm>
        </p:grpSpPr>
        <p:sp>
          <p:nvSpPr>
            <p:cNvPr id="64" name="Rectangle 63"/>
            <p:cNvSpPr/>
            <p:nvPr/>
          </p:nvSpPr>
          <p:spPr bwMode="auto">
            <a:xfrm>
              <a:off x="4648588" y="2865968"/>
              <a:ext cx="1708563" cy="896028"/>
            </a:xfrm>
            <a:prstGeom prst="rect">
              <a:avLst/>
            </a:prstGeom>
            <a:solidFill>
              <a:schemeClr val="tx1"/>
            </a:solidFill>
            <a:ln w="952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nvGrpSpPr>
            <p:cNvPr id="123" name="Group 122"/>
            <p:cNvGrpSpPr/>
            <p:nvPr/>
          </p:nvGrpSpPr>
          <p:grpSpPr>
            <a:xfrm>
              <a:off x="4806697" y="2908244"/>
              <a:ext cx="1459924" cy="830217"/>
              <a:chOff x="-508" y="1484784"/>
              <a:chExt cx="4902542" cy="3024336"/>
            </a:xfrm>
          </p:grpSpPr>
          <p:sp>
            <p:nvSpPr>
              <p:cNvPr id="128" name="Oval 127"/>
              <p:cNvSpPr/>
              <p:nvPr/>
            </p:nvSpPr>
            <p:spPr>
              <a:xfrm>
                <a:off x="3281854" y="1909697"/>
                <a:ext cx="1620180" cy="1652032"/>
              </a:xfrm>
              <a:prstGeom prst="ellipse">
                <a:avLst/>
              </a:prstGeom>
              <a:solidFill>
                <a:schemeClr val="bg2">
                  <a:lumMod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29" name="Oval 128"/>
              <p:cNvSpPr/>
              <p:nvPr/>
            </p:nvSpPr>
            <p:spPr>
              <a:xfrm>
                <a:off x="-508" y="1484784"/>
                <a:ext cx="3044896" cy="3024336"/>
              </a:xfrm>
              <a:prstGeom prst="ellipse">
                <a:avLst/>
              </a:prstGeom>
              <a:solidFill>
                <a:schemeClr val="bg2">
                  <a:lumMod val="9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0" name="Isosceles Triangle 129"/>
              <p:cNvSpPr/>
              <p:nvPr/>
            </p:nvSpPr>
            <p:spPr>
              <a:xfrm>
                <a:off x="660712" y="2613360"/>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1" name="Isosceles Triangle 130"/>
              <p:cNvSpPr/>
              <p:nvPr/>
            </p:nvSpPr>
            <p:spPr>
              <a:xfrm>
                <a:off x="490125" y="3274793"/>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2" name="Isosceles Triangle 131"/>
              <p:cNvSpPr/>
              <p:nvPr/>
            </p:nvSpPr>
            <p:spPr>
              <a:xfrm>
                <a:off x="1614947" y="3103253"/>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3" name="Isosceles Triangle 132"/>
              <p:cNvSpPr/>
              <p:nvPr/>
            </p:nvSpPr>
            <p:spPr>
              <a:xfrm>
                <a:off x="938859" y="2186815"/>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4" name="Isosceles Triangle 133"/>
              <p:cNvSpPr/>
              <p:nvPr/>
            </p:nvSpPr>
            <p:spPr>
              <a:xfrm>
                <a:off x="1102468" y="3784295"/>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5" name="Isosceles Triangle 134"/>
              <p:cNvSpPr/>
              <p:nvPr/>
            </p:nvSpPr>
            <p:spPr>
              <a:xfrm>
                <a:off x="1477595" y="2406947"/>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6" name="Isosceles Triangle 135"/>
              <p:cNvSpPr/>
              <p:nvPr/>
            </p:nvSpPr>
            <p:spPr>
              <a:xfrm>
                <a:off x="1670763" y="3619321"/>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7" name="Isosceles Triangle 136"/>
              <p:cNvSpPr/>
              <p:nvPr/>
            </p:nvSpPr>
            <p:spPr>
              <a:xfrm>
                <a:off x="2265316" y="3228131"/>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8" name="Isosceles Triangle 137"/>
              <p:cNvSpPr/>
              <p:nvPr/>
            </p:nvSpPr>
            <p:spPr>
              <a:xfrm>
                <a:off x="2168731" y="2328569"/>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39" name="Isosceles Triangle 138"/>
              <p:cNvSpPr/>
              <p:nvPr/>
            </p:nvSpPr>
            <p:spPr>
              <a:xfrm>
                <a:off x="1228611" y="1525434"/>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0" name="Isosceles Triangle 139"/>
              <p:cNvSpPr/>
              <p:nvPr/>
            </p:nvSpPr>
            <p:spPr>
              <a:xfrm>
                <a:off x="2048331" y="1691337"/>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1" name="Isosceles Triangle 140"/>
              <p:cNvSpPr/>
              <p:nvPr/>
            </p:nvSpPr>
            <p:spPr>
              <a:xfrm>
                <a:off x="467544" y="1779671"/>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2" name="Isosceles Triangle 141"/>
              <p:cNvSpPr/>
              <p:nvPr/>
            </p:nvSpPr>
            <p:spPr>
              <a:xfrm>
                <a:off x="1975563" y="2816932"/>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3" name="Isosceles Triangle 142"/>
              <p:cNvSpPr/>
              <p:nvPr/>
            </p:nvSpPr>
            <p:spPr>
              <a:xfrm>
                <a:off x="249952" y="2767553"/>
                <a:ext cx="386336" cy="407144"/>
              </a:xfrm>
              <a:prstGeom prst="triangl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4" name="Oval 143"/>
              <p:cNvSpPr/>
              <p:nvPr/>
            </p:nvSpPr>
            <p:spPr>
              <a:xfrm>
                <a:off x="3941060" y="2052480"/>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5" name="Oval 144"/>
              <p:cNvSpPr/>
              <p:nvPr/>
            </p:nvSpPr>
            <p:spPr>
              <a:xfrm>
                <a:off x="3469568" y="2372254"/>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6" name="Oval 145"/>
              <p:cNvSpPr/>
              <p:nvPr/>
            </p:nvSpPr>
            <p:spPr>
              <a:xfrm>
                <a:off x="4391980" y="2390387"/>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7" name="Oval 146"/>
              <p:cNvSpPr/>
              <p:nvPr/>
            </p:nvSpPr>
            <p:spPr>
              <a:xfrm>
                <a:off x="4012083" y="2676310"/>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8" name="Oval 147"/>
              <p:cNvSpPr/>
              <p:nvPr/>
            </p:nvSpPr>
            <p:spPr>
              <a:xfrm>
                <a:off x="3595473" y="2955019"/>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sp>
            <p:nvSpPr>
              <p:cNvPr id="149" name="Oval 148"/>
              <p:cNvSpPr/>
              <p:nvPr/>
            </p:nvSpPr>
            <p:spPr>
              <a:xfrm>
                <a:off x="4215663" y="3114906"/>
                <a:ext cx="314328" cy="319774"/>
              </a:xfrm>
              <a:prstGeom prst="ellips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25"/>
              </a:p>
            </p:txBody>
          </p:sp>
          <p:cxnSp>
            <p:nvCxnSpPr>
              <p:cNvPr id="150" name="Curved Connector 149"/>
              <p:cNvCxnSpPr>
                <a:endCxn id="128" idx="0"/>
              </p:cNvCxnSpPr>
              <p:nvPr/>
            </p:nvCxnSpPr>
            <p:spPr>
              <a:xfrm flipV="1">
                <a:off x="2231470" y="1909698"/>
                <a:ext cx="1860474" cy="187952"/>
              </a:xfrm>
              <a:prstGeom prst="curvedConnector4">
                <a:avLst>
                  <a:gd name="adj1" fmla="val 28229"/>
                  <a:gd name="adj2" fmla="val 201620"/>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1" name="Curved Connector 150"/>
              <p:cNvCxnSpPr>
                <a:stCxn id="139" idx="3"/>
                <a:endCxn id="138" idx="1"/>
              </p:cNvCxnSpPr>
              <p:nvPr/>
            </p:nvCxnSpPr>
            <p:spPr>
              <a:xfrm rot="16200000" flipH="1">
                <a:off x="1543766" y="1810591"/>
                <a:ext cx="599563" cy="843536"/>
              </a:xfrm>
              <a:prstGeom prst="curvedConnector2">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2" name="Curved Connector 151"/>
              <p:cNvCxnSpPr>
                <a:stCxn id="133" idx="3"/>
                <a:endCxn id="142" idx="1"/>
              </p:cNvCxnSpPr>
              <p:nvPr/>
            </p:nvCxnSpPr>
            <p:spPr>
              <a:xfrm rot="16200000" flipH="1">
                <a:off x="1388815" y="2337171"/>
                <a:ext cx="426545" cy="940120"/>
              </a:xfrm>
              <a:prstGeom prst="curvedConnector2">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3" name="Curved Connector 152"/>
              <p:cNvCxnSpPr>
                <a:stCxn id="138" idx="3"/>
                <a:endCxn id="137" idx="5"/>
              </p:cNvCxnSpPr>
              <p:nvPr/>
            </p:nvCxnSpPr>
            <p:spPr>
              <a:xfrm rot="16200000" flipH="1">
                <a:off x="2110488" y="2987123"/>
                <a:ext cx="695990" cy="193169"/>
              </a:xfrm>
              <a:prstGeom prst="curvedConnector4">
                <a:avLst>
                  <a:gd name="adj1" fmla="val 35375"/>
                  <a:gd name="adj2" fmla="val 268342"/>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4" name="Curved Connector 153"/>
              <p:cNvCxnSpPr>
                <a:endCxn id="130" idx="1"/>
              </p:cNvCxnSpPr>
              <p:nvPr/>
            </p:nvCxnSpPr>
            <p:spPr>
              <a:xfrm rot="16200000" flipH="1">
                <a:off x="393946" y="2453581"/>
                <a:ext cx="630117" cy="96584"/>
              </a:xfrm>
              <a:prstGeom prst="curvedConnector4">
                <a:avLst>
                  <a:gd name="adj1" fmla="val 33846"/>
                  <a:gd name="adj2" fmla="val -136685"/>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30" idx="3"/>
                <a:endCxn id="136" idx="1"/>
              </p:cNvCxnSpPr>
              <p:nvPr/>
            </p:nvCxnSpPr>
            <p:spPr>
              <a:xfrm rot="16200000" flipH="1">
                <a:off x="909419" y="2964964"/>
                <a:ext cx="802389" cy="913467"/>
              </a:xfrm>
              <a:prstGeom prst="curvedConnector2">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a:stCxn id="131" idx="3"/>
                <a:endCxn id="135" idx="3"/>
              </p:cNvCxnSpPr>
              <p:nvPr/>
            </p:nvCxnSpPr>
            <p:spPr>
              <a:xfrm rot="5400000" flipH="1" flipV="1">
                <a:off x="743105" y="2754279"/>
                <a:ext cx="867846" cy="987470"/>
              </a:xfrm>
              <a:prstGeom prst="curvedConnector3">
                <a:avLst>
                  <a:gd name="adj1" fmla="val -7805"/>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43" idx="3"/>
                <a:endCxn id="131" idx="3"/>
              </p:cNvCxnSpPr>
              <p:nvPr/>
            </p:nvCxnSpPr>
            <p:spPr>
              <a:xfrm rot="16200000" flipH="1">
                <a:off x="309586" y="3308230"/>
                <a:ext cx="507240" cy="240173"/>
              </a:xfrm>
              <a:prstGeom prst="curvedConnector3">
                <a:avLst>
                  <a:gd name="adj1" fmla="val 145067"/>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34" idx="3"/>
                <a:endCxn id="137" idx="3"/>
              </p:cNvCxnSpPr>
              <p:nvPr/>
            </p:nvCxnSpPr>
            <p:spPr>
              <a:xfrm rot="5400000" flipH="1" flipV="1">
                <a:off x="1598978" y="3331933"/>
                <a:ext cx="556164" cy="1162848"/>
              </a:xfrm>
              <a:prstGeom prst="curvedConnector3">
                <a:avLst>
                  <a:gd name="adj1" fmla="val -18268"/>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a:stCxn id="132" idx="3"/>
                <a:endCxn id="133" idx="3"/>
              </p:cNvCxnSpPr>
              <p:nvPr/>
            </p:nvCxnSpPr>
            <p:spPr>
              <a:xfrm rot="5400000" flipH="1">
                <a:off x="1011852" y="2714134"/>
                <a:ext cx="916438" cy="676088"/>
              </a:xfrm>
              <a:prstGeom prst="curvedConnector3">
                <a:avLst>
                  <a:gd name="adj1" fmla="val -2771"/>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5400000" flipH="1">
                <a:off x="2057991" y="3317358"/>
                <a:ext cx="407144" cy="193168"/>
              </a:xfrm>
              <a:prstGeom prst="curvedConnector3">
                <a:avLst>
                  <a:gd name="adj1" fmla="val -56147"/>
                </a:avLst>
              </a:prstGeom>
              <a:ln>
                <a:solidFill>
                  <a:srgbClr val="00CC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a:stCxn id="144" idx="4"/>
                <a:endCxn id="148" idx="0"/>
              </p:cNvCxnSpPr>
              <p:nvPr/>
            </p:nvCxnSpPr>
            <p:spPr>
              <a:xfrm rot="5400000">
                <a:off x="3634049" y="2490843"/>
                <a:ext cx="582765" cy="345587"/>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a:stCxn id="145" idx="6"/>
                <a:endCxn id="147" idx="4"/>
              </p:cNvCxnSpPr>
              <p:nvPr/>
            </p:nvCxnSpPr>
            <p:spPr>
              <a:xfrm>
                <a:off x="3783896" y="2532141"/>
                <a:ext cx="385351" cy="463943"/>
              </a:xfrm>
              <a:prstGeom prst="curvedConnector4">
                <a:avLst>
                  <a:gd name="adj1" fmla="val 29608"/>
                  <a:gd name="adj2" fmla="val 14927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3" name="Curved Connector 162"/>
              <p:cNvCxnSpPr>
                <a:stCxn id="146" idx="5"/>
                <a:endCxn id="149" idx="7"/>
              </p:cNvCxnSpPr>
              <p:nvPr/>
            </p:nvCxnSpPr>
            <p:spPr>
              <a:xfrm rot="5400000">
                <a:off x="4322916" y="2824375"/>
                <a:ext cx="498405" cy="176317"/>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4" name="Curved Connector 163"/>
              <p:cNvCxnSpPr>
                <a:stCxn id="146" idx="1"/>
              </p:cNvCxnSpPr>
              <p:nvPr/>
            </p:nvCxnSpPr>
            <p:spPr>
              <a:xfrm rot="16200000" flipV="1">
                <a:off x="4244271" y="2243476"/>
                <a:ext cx="204858" cy="182624"/>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5" name="Curved Connector 164"/>
              <p:cNvCxnSpPr>
                <a:stCxn id="148" idx="2"/>
                <a:endCxn id="138" idx="5"/>
              </p:cNvCxnSpPr>
              <p:nvPr/>
            </p:nvCxnSpPr>
            <p:spPr>
              <a:xfrm rot="10800000">
                <a:off x="2458483" y="2532142"/>
                <a:ext cx="1136990" cy="582765"/>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6" name="Curved Connector 165"/>
              <p:cNvCxnSpPr>
                <a:stCxn id="137" idx="3"/>
                <a:endCxn id="149" idx="4"/>
              </p:cNvCxnSpPr>
              <p:nvPr/>
            </p:nvCxnSpPr>
            <p:spPr>
              <a:xfrm rot="5400000" flipH="1" flipV="1">
                <a:off x="3315357" y="2577806"/>
                <a:ext cx="200595" cy="1914343"/>
              </a:xfrm>
              <a:prstGeom prst="curvedConnector3">
                <a:avLst>
                  <a:gd name="adj1" fmla="val -113961"/>
                </a:avLst>
              </a:prstGeom>
              <a:ln>
                <a:solidFill>
                  <a:srgbClr val="00CC00"/>
                </a:solidFill>
                <a:tailEnd type="arrow"/>
              </a:ln>
            </p:spPr>
            <p:style>
              <a:lnRef idx="2">
                <a:schemeClr val="accent1"/>
              </a:lnRef>
              <a:fillRef idx="0">
                <a:schemeClr val="accent1"/>
              </a:fillRef>
              <a:effectRef idx="1">
                <a:schemeClr val="accent1"/>
              </a:effectRef>
              <a:fontRef idx="minor">
                <a:schemeClr val="tx1"/>
              </a:fontRef>
            </p:style>
          </p:cxnSp>
          <p:cxnSp>
            <p:nvCxnSpPr>
              <p:cNvPr id="167" name="Curved Connector 166"/>
              <p:cNvCxnSpPr>
                <a:stCxn id="145" idx="2"/>
                <a:endCxn id="139" idx="5"/>
              </p:cNvCxnSpPr>
              <p:nvPr/>
            </p:nvCxnSpPr>
            <p:spPr>
              <a:xfrm rot="10800000">
                <a:off x="1518364" y="1729007"/>
                <a:ext cx="1951205" cy="803135"/>
              </a:xfrm>
              <a:prstGeom prst="curvedConnector3">
                <a:avLst>
                  <a:gd name="adj1" fmla="val 72998"/>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4" name="Group 43"/>
          <p:cNvGrpSpPr/>
          <p:nvPr/>
        </p:nvGrpSpPr>
        <p:grpSpPr>
          <a:xfrm>
            <a:off x="242427" y="2835127"/>
            <a:ext cx="1708563" cy="896028"/>
            <a:chOff x="242427" y="2835127"/>
            <a:chExt cx="1708563" cy="896028"/>
          </a:xfrm>
        </p:grpSpPr>
        <p:sp>
          <p:nvSpPr>
            <p:cNvPr id="65" name="Rectangle 64"/>
            <p:cNvSpPr/>
            <p:nvPr/>
          </p:nvSpPr>
          <p:spPr bwMode="auto">
            <a:xfrm>
              <a:off x="242427" y="2835127"/>
              <a:ext cx="1708563" cy="896028"/>
            </a:xfrm>
            <a:prstGeom prst="rect">
              <a:avLst/>
            </a:prstGeom>
            <a:solidFill>
              <a:schemeClr val="tx1"/>
            </a:solidFill>
            <a:ln w="9525"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cxnSp>
          <p:nvCxnSpPr>
            <p:cNvPr id="28" name="Straight Arrow Connector 27"/>
            <p:cNvCxnSpPr/>
            <p:nvPr/>
          </p:nvCxnSpPr>
          <p:spPr bwMode="auto">
            <a:xfrm flipV="1">
              <a:off x="552893" y="3154453"/>
              <a:ext cx="182880" cy="6704"/>
            </a:xfrm>
            <a:prstGeom prst="straightConnector1">
              <a:avLst/>
            </a:prstGeom>
            <a:noFill/>
            <a:ln w="9525" cap="flat" cmpd="sng" algn="ctr">
              <a:solidFill>
                <a:schemeClr val="bg2"/>
              </a:solidFill>
              <a:prstDash val="solid"/>
              <a:round/>
              <a:headEnd type="none" w="med" len="med"/>
              <a:tailEnd type="triangle"/>
            </a:ln>
            <a:effectLst/>
          </p:spPr>
        </p:cxnSp>
        <p:sp>
          <p:nvSpPr>
            <p:cNvPr id="76" name="Rectangle 75"/>
            <p:cNvSpPr/>
            <p:nvPr/>
          </p:nvSpPr>
          <p:spPr bwMode="auto">
            <a:xfrm>
              <a:off x="285051" y="3066365"/>
              <a:ext cx="274320" cy="182880"/>
            </a:xfrm>
            <a:prstGeom prst="rect">
              <a:avLst/>
            </a:prstGeom>
            <a:solidFill>
              <a:schemeClr val="accent1"/>
            </a:solidFill>
            <a:ln w="9525" cap="flat" cmpd="sng" algn="ctr">
              <a:solidFill>
                <a:schemeClr val="tx1">
                  <a:lumMod val="85000"/>
                </a:schemeClr>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cxnSp>
          <p:nvCxnSpPr>
            <p:cNvPr id="80" name="Straight Arrow Connector 79"/>
            <p:cNvCxnSpPr>
              <a:stCxn id="81" idx="3"/>
            </p:cNvCxnSpPr>
            <p:nvPr/>
          </p:nvCxnSpPr>
          <p:spPr bwMode="auto">
            <a:xfrm flipV="1">
              <a:off x="1018400" y="3154453"/>
              <a:ext cx="180166" cy="3352"/>
            </a:xfrm>
            <a:prstGeom prst="straightConnector1">
              <a:avLst/>
            </a:prstGeom>
            <a:noFill/>
            <a:ln w="9525" cap="flat" cmpd="sng" algn="ctr">
              <a:solidFill>
                <a:schemeClr val="bg2"/>
              </a:solidFill>
              <a:prstDash val="solid"/>
              <a:round/>
              <a:headEnd type="none" w="med" len="med"/>
              <a:tailEnd type="triangle"/>
            </a:ln>
            <a:effectLst/>
          </p:spPr>
        </p:cxnSp>
        <p:sp>
          <p:nvSpPr>
            <p:cNvPr id="81" name="Rectangle 80"/>
            <p:cNvSpPr/>
            <p:nvPr/>
          </p:nvSpPr>
          <p:spPr bwMode="auto">
            <a:xfrm>
              <a:off x="747844" y="3066365"/>
              <a:ext cx="270556" cy="182880"/>
            </a:xfrm>
            <a:prstGeom prst="rect">
              <a:avLst/>
            </a:prstGeom>
            <a:solidFill>
              <a:schemeClr val="accent1"/>
            </a:solidFill>
            <a:ln w="9525" cap="flat" cmpd="sng" algn="ctr">
              <a:solidFill>
                <a:schemeClr val="tx1">
                  <a:lumMod val="85000"/>
                </a:schemeClr>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32" name="Flowchart: Decision 31"/>
            <p:cNvSpPr/>
            <p:nvPr/>
          </p:nvSpPr>
          <p:spPr bwMode="auto">
            <a:xfrm>
              <a:off x="1191238" y="3079417"/>
              <a:ext cx="209906" cy="156777"/>
            </a:xfrm>
            <a:prstGeom prst="flowChartDecision">
              <a:avLst/>
            </a:prstGeom>
            <a:solidFill>
              <a:srgbClr val="FFC00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cxnSp>
          <p:nvCxnSpPr>
            <p:cNvPr id="83" name="Straight Arrow Connector 82"/>
            <p:cNvCxnSpPr/>
            <p:nvPr/>
          </p:nvCxnSpPr>
          <p:spPr bwMode="auto">
            <a:xfrm flipV="1">
              <a:off x="1376413" y="3154453"/>
              <a:ext cx="182880" cy="6704"/>
            </a:xfrm>
            <a:prstGeom prst="straightConnector1">
              <a:avLst/>
            </a:prstGeom>
            <a:noFill/>
            <a:ln w="9525" cap="flat" cmpd="sng" algn="ctr">
              <a:solidFill>
                <a:schemeClr val="bg2"/>
              </a:solidFill>
              <a:prstDash val="solid"/>
              <a:round/>
              <a:headEnd type="none" w="med" len="med"/>
              <a:tailEnd type="triangle"/>
            </a:ln>
            <a:effectLst/>
          </p:spPr>
        </p:cxnSp>
        <p:sp>
          <p:nvSpPr>
            <p:cNvPr id="84" name="Rectangle 83"/>
            <p:cNvSpPr/>
            <p:nvPr/>
          </p:nvSpPr>
          <p:spPr bwMode="auto">
            <a:xfrm>
              <a:off x="1563680" y="3066365"/>
              <a:ext cx="270556" cy="182880"/>
            </a:xfrm>
            <a:prstGeom prst="rect">
              <a:avLst/>
            </a:prstGeom>
            <a:solidFill>
              <a:schemeClr val="accent1"/>
            </a:solidFill>
            <a:ln w="9525" cap="flat" cmpd="sng" algn="ctr">
              <a:solidFill>
                <a:schemeClr val="tx1">
                  <a:lumMod val="85000"/>
                </a:schemeClr>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cxnSp>
          <p:nvCxnSpPr>
            <p:cNvPr id="34" name="Elbow Connector 33"/>
            <p:cNvCxnSpPr>
              <a:stCxn id="32" idx="2"/>
            </p:cNvCxnSpPr>
            <p:nvPr/>
          </p:nvCxnSpPr>
          <p:spPr bwMode="auto">
            <a:xfrm rot="5400000">
              <a:off x="1021439" y="3053746"/>
              <a:ext cx="92304" cy="457200"/>
            </a:xfrm>
            <a:prstGeom prst="bentConnector2">
              <a:avLst/>
            </a:prstGeom>
            <a:noFill/>
            <a:ln w="9525" cap="flat" cmpd="sng" algn="ctr">
              <a:solidFill>
                <a:schemeClr val="bg2"/>
              </a:solidFill>
              <a:prstDash val="solid"/>
              <a:round/>
              <a:headEnd type="none" w="med" len="med"/>
              <a:tailEnd type="triangle"/>
            </a:ln>
            <a:effectLst/>
          </p:spPr>
        </p:cxnSp>
        <p:cxnSp>
          <p:nvCxnSpPr>
            <p:cNvPr id="40" name="Straight Connector 39"/>
            <p:cNvCxnSpPr/>
            <p:nvPr/>
          </p:nvCxnSpPr>
          <p:spPr bwMode="auto">
            <a:xfrm>
              <a:off x="883122" y="3243242"/>
              <a:ext cx="0" cy="91440"/>
            </a:xfrm>
            <a:prstGeom prst="line">
              <a:avLst/>
            </a:prstGeom>
            <a:noFill/>
            <a:ln w="9525" cap="flat" cmpd="sng" algn="ctr">
              <a:solidFill>
                <a:schemeClr val="bg2"/>
              </a:solidFill>
              <a:prstDash val="solid"/>
              <a:round/>
              <a:headEnd type="none" w="med" len="med"/>
              <a:tailEnd type="none" w="med" len="med"/>
            </a:ln>
            <a:effectLst/>
          </p:spPr>
        </p:cxnSp>
        <p:cxnSp>
          <p:nvCxnSpPr>
            <p:cNvPr id="42" name="Straight Arrow Connector 41"/>
            <p:cNvCxnSpPr/>
            <p:nvPr/>
          </p:nvCxnSpPr>
          <p:spPr bwMode="auto">
            <a:xfrm>
              <a:off x="1695116" y="3250643"/>
              <a:ext cx="7684" cy="274319"/>
            </a:xfrm>
            <a:prstGeom prst="straightConnector1">
              <a:avLst/>
            </a:prstGeom>
            <a:noFill/>
            <a:ln w="9525" cap="flat" cmpd="sng" algn="ctr">
              <a:solidFill>
                <a:schemeClr val="bg2"/>
              </a:solidFill>
              <a:prstDash val="solid"/>
              <a:round/>
              <a:headEnd type="none" w="med" len="med"/>
              <a:tailEnd type="triangle"/>
            </a:ln>
            <a:effectLst/>
          </p:spPr>
        </p:cxnSp>
        <p:sp>
          <p:nvSpPr>
            <p:cNvPr id="43" name="Flowchart: Terminator 42"/>
            <p:cNvSpPr/>
            <p:nvPr/>
          </p:nvSpPr>
          <p:spPr bwMode="auto">
            <a:xfrm>
              <a:off x="1564951" y="3534520"/>
              <a:ext cx="274320" cy="91440"/>
            </a:xfrm>
            <a:prstGeom prst="flowChartTerminator">
              <a:avLst/>
            </a:prstGeom>
            <a:solidFill>
              <a:srgbClr val="92D050"/>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sp>
        <p:nvSpPr>
          <p:cNvPr id="75" name="Slide Number Placeholder 3"/>
          <p:cNvSpPr txBox="1">
            <a:spLocks/>
          </p:cNvSpPr>
          <p:nvPr/>
        </p:nvSpPr>
        <p:spPr>
          <a:xfrm>
            <a:off x="5730875" y="4705350"/>
            <a:ext cx="3413125" cy="438150"/>
          </a:xfrm>
          <a:prstGeom prst="rect">
            <a:avLst/>
          </a:prstGeom>
        </p:spPr>
        <p:txBody>
          <a:bodyPr anchor="ctr"/>
          <a:lstStyle>
            <a:defPPr>
              <a:defRPr lang="en-US"/>
            </a:defPPr>
            <a:lvl1pPr marL="0" algn="r" defTabSz="501206" rtl="0" eaLnBrk="1" latinLnBrk="0" hangingPunct="1">
              <a:defRPr sz="1000" kern="1200">
                <a:solidFill>
                  <a:schemeClr val="tx1">
                    <a:lumMod val="85000"/>
                  </a:schemeClr>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defTabSz="801929"/>
            <a:r>
              <a:rPr lang="en-US" dirty="0" smtClean="0"/>
              <a:t>21</a:t>
            </a:r>
            <a:endParaRPr lang="en-US" dirty="0"/>
          </a:p>
        </p:txBody>
      </p:sp>
    </p:spTree>
    <p:extLst>
      <p:ext uri="{BB962C8B-B14F-4D97-AF65-F5344CB8AC3E}">
        <p14:creationId xmlns:p14="http://schemas.microsoft.com/office/powerpoint/2010/main" val="3380002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94729" y="1373565"/>
            <a:ext cx="4436567" cy="2570228"/>
          </a:xfrm>
          <a:prstGeom prst="rect">
            <a:avLst/>
          </a:prstGeom>
          <a:solidFill>
            <a:schemeClr val="bg1">
              <a:alpha val="82000"/>
            </a:schemeClr>
          </a:solidFill>
          <a:ln w="9525" cap="flat" cmpd="sng" algn="ctr">
            <a:noFill/>
            <a:prstDash val="solid"/>
            <a:round/>
            <a:headEnd type="none" w="med" len="med"/>
            <a:tailEnd type="none" w="med" len="med"/>
          </a:ln>
          <a:effectLst/>
        </p:spPr>
        <p:txBody>
          <a:bodyPr vert="horz" wrap="square" lIns="57108" tIns="0" rIns="57108" bIns="0" numCol="1" rtlCol="0" anchor="ctr" anchorCtr="0" compatLnSpc="1">
            <a:prstTxWarp prst="textNoShape">
              <a:avLst/>
            </a:prstTxWarp>
            <a:noAutofit/>
          </a:bodyPr>
          <a:lstStyle/>
          <a:p>
            <a:pPr algn="ctr" defTabSz="571478">
              <a:lnSpc>
                <a:spcPct val="75000"/>
              </a:lnSpc>
              <a:spcBef>
                <a:spcPct val="30000"/>
              </a:spcBef>
              <a:buClr>
                <a:prstClr val="white"/>
              </a:buClr>
            </a:pPr>
            <a:endParaRPr lang="en-US" sz="2800" dirty="0">
              <a:solidFill>
                <a:schemeClr val="accent3"/>
              </a:solidFill>
              <a:latin typeface="Intel Clear Pro"/>
              <a:cs typeface="Arial" charset="0"/>
            </a:endParaRPr>
          </a:p>
        </p:txBody>
      </p:sp>
      <p:sp>
        <p:nvSpPr>
          <p:cNvPr id="14" name="Right Arrow 13"/>
          <p:cNvSpPr/>
          <p:nvPr/>
        </p:nvSpPr>
        <p:spPr bwMode="auto">
          <a:xfrm rot="13490146">
            <a:off x="4342873" y="2966372"/>
            <a:ext cx="2042450" cy="624020"/>
          </a:xfrm>
          <a:prstGeom prst="rightArrow">
            <a:avLst/>
          </a:prstGeom>
          <a:gradFill flip="none" rotWithShape="1">
            <a:gsLst>
              <a:gs pos="0">
                <a:schemeClr val="accent1"/>
              </a:gs>
              <a:gs pos="100000">
                <a:schemeClr val="accent1">
                  <a:alpha val="0"/>
                </a:schemeClr>
              </a:gs>
            </a:gsLst>
            <a:lin ang="108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29" tIns="34266" rIns="68529" bIns="34266" numCol="1" rtlCol="0" anchor="t" anchorCtr="1" compatLnSpc="1">
            <a:prstTxWarp prst="textNoShape">
              <a:avLst/>
            </a:prstTxWarp>
            <a:noAutofit/>
          </a:bodyPr>
          <a:lstStyle/>
          <a:p>
            <a:pPr algn="ctr" defTabSz="685800" fontAlgn="base">
              <a:lnSpc>
                <a:spcPct val="95000"/>
              </a:lnSpc>
              <a:spcBef>
                <a:spcPct val="30000"/>
              </a:spcBef>
              <a:spcAft>
                <a:spcPct val="0"/>
              </a:spcAft>
              <a:buClr>
                <a:schemeClr val="tx1"/>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 name="Title 1"/>
          <p:cNvSpPr>
            <a:spLocks noGrp="1"/>
          </p:cNvSpPr>
          <p:nvPr>
            <p:ph type="title"/>
          </p:nvPr>
        </p:nvSpPr>
        <p:spPr>
          <a:xfrm>
            <a:off x="457200" y="281996"/>
            <a:ext cx="8229600" cy="857250"/>
          </a:xfrm>
        </p:spPr>
        <p:txBody>
          <a:bodyPr/>
          <a:lstStyle/>
          <a:p>
            <a:r>
              <a:rPr lang="en-US" sz="4500" dirty="0"/>
              <a:t>Brain </a:t>
            </a:r>
            <a:r>
              <a:rPr lang="en-US" sz="4500" dirty="0" smtClean="0"/>
              <a:t>Decoding</a:t>
            </a:r>
            <a:endParaRPr lang="en-US" sz="2700" dirty="0">
              <a:latin typeface="+mn-lt"/>
            </a:endParaRPr>
          </a:p>
        </p:txBody>
      </p:sp>
      <p:pic>
        <p:nvPicPr>
          <p:cNvPr id="3" name="Shape 70"/>
          <p:cNvPicPr preferRelativeResize="0"/>
          <p:nvPr/>
        </p:nvPicPr>
        <p:blipFill rotWithShape="1">
          <a:blip r:embed="rId3" cstate="screen">
            <a:alphaModFix/>
            <a:extLst>
              <a:ext uri="{28A0092B-C50C-407E-A947-70E740481C1C}">
                <a14:useLocalDpi xmlns:a14="http://schemas.microsoft.com/office/drawing/2010/main"/>
              </a:ext>
            </a:extLst>
          </a:blip>
          <a:srcRect t="-1" b="-755"/>
          <a:stretch/>
        </p:blipFill>
        <p:spPr>
          <a:xfrm>
            <a:off x="4531296" y="1615277"/>
            <a:ext cx="3932445" cy="3051143"/>
          </a:xfrm>
          <a:prstGeom prst="rect">
            <a:avLst/>
          </a:prstGeom>
          <a:noFill/>
          <a:ln>
            <a:noFill/>
          </a:ln>
        </p:spPr>
      </p:pic>
      <p:sp>
        <p:nvSpPr>
          <p:cNvPr id="6" name="TextBox 5"/>
          <p:cNvSpPr txBox="1"/>
          <p:nvPr/>
        </p:nvSpPr>
        <p:spPr>
          <a:xfrm>
            <a:off x="6980547" y="880413"/>
            <a:ext cx="1712328" cy="507831"/>
          </a:xfrm>
          <a:prstGeom prst="rect">
            <a:avLst/>
          </a:prstGeom>
          <a:noFill/>
          <a:effectLst>
            <a:outerShdw blurRad="50800" dist="38100" dir="2700000" algn="tl" rotWithShape="0">
              <a:prstClr val="black">
                <a:alpha val="40000"/>
              </a:prstClr>
            </a:outerShdw>
          </a:effectLst>
        </p:spPr>
        <p:txBody>
          <a:bodyPr wrap="none" rtlCol="0">
            <a:spAutoFit/>
          </a:bodyPr>
          <a:lstStyle/>
          <a:p>
            <a:pPr defTabSz="548560"/>
            <a:r>
              <a:rPr lang="en-US" sz="2700" dirty="0">
                <a:latin typeface="+mj-lt"/>
                <a:cs typeface="Neo Sans Intel"/>
              </a:rPr>
              <a:t>metabolic brain</a:t>
            </a:r>
          </a:p>
        </p:txBody>
      </p:sp>
      <p:sp>
        <p:nvSpPr>
          <p:cNvPr id="7" name="Rectangle 6"/>
          <p:cNvSpPr/>
          <p:nvPr/>
        </p:nvSpPr>
        <p:spPr>
          <a:xfrm>
            <a:off x="5039661" y="4435052"/>
            <a:ext cx="3539752" cy="507831"/>
          </a:xfrm>
          <a:prstGeom prst="rect">
            <a:avLst/>
          </a:prstGeom>
        </p:spPr>
        <p:txBody>
          <a:bodyPr wrap="none">
            <a:spAutoFit/>
          </a:bodyPr>
          <a:lstStyle/>
          <a:p>
            <a:pPr defTabSz="548560"/>
            <a:r>
              <a:rPr lang="en-US" sz="2700" dirty="0">
                <a:solidFill>
                  <a:prstClr val="white"/>
                </a:solidFill>
                <a:latin typeface="+mj-lt"/>
              </a:rPr>
              <a:t>3D brain activity generated by fMRI</a:t>
            </a:r>
          </a:p>
        </p:txBody>
      </p:sp>
      <p:sp>
        <p:nvSpPr>
          <p:cNvPr id="8" name="TextBox 7"/>
          <p:cNvSpPr txBox="1"/>
          <p:nvPr/>
        </p:nvSpPr>
        <p:spPr>
          <a:xfrm>
            <a:off x="7208292" y="1501110"/>
            <a:ext cx="1850186" cy="50783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defTabSz="731413" fontAlgn="auto">
              <a:spcBef>
                <a:spcPts val="0"/>
              </a:spcBef>
              <a:spcAft>
                <a:spcPts val="0"/>
              </a:spcAft>
              <a:defRPr sz="3600">
                <a:solidFill>
                  <a:schemeClr val="accent1"/>
                </a:solidFill>
                <a:latin typeface="+mj-lt"/>
                <a:cs typeface="Neo Sans Intel"/>
              </a:defRPr>
            </a:lvl1pPr>
          </a:lstStyle>
          <a:p>
            <a:r>
              <a:rPr lang="en-US" sz="2700" dirty="0">
                <a:solidFill>
                  <a:schemeClr val="tx1"/>
                </a:solidFill>
              </a:rPr>
              <a:t>anatomical brain</a:t>
            </a:r>
          </a:p>
        </p:txBody>
      </p:sp>
      <p:sp>
        <p:nvSpPr>
          <p:cNvPr id="10" name="TextBox 9"/>
          <p:cNvSpPr txBox="1"/>
          <p:nvPr/>
        </p:nvSpPr>
        <p:spPr>
          <a:xfrm rot="2707033">
            <a:off x="4947085" y="3165708"/>
            <a:ext cx="927717" cy="369332"/>
          </a:xfrm>
          <a:prstGeom prst="rect">
            <a:avLst/>
          </a:prstGeom>
          <a:noFill/>
        </p:spPr>
        <p:txBody>
          <a:bodyPr wrap="square" rtlCol="0">
            <a:spAutoFit/>
          </a:bodyPr>
          <a:lstStyle/>
          <a:p>
            <a:pPr algn="ctr" defTabSz="822674"/>
            <a:r>
              <a:rPr lang="en-US" sz="1800" dirty="0">
                <a:solidFill>
                  <a:prstClr val="white"/>
                </a:solidFill>
                <a:latin typeface="Intel Clear"/>
                <a:cs typeface="Neo Sans Intel"/>
              </a:rPr>
              <a:t>Time</a:t>
            </a:r>
          </a:p>
        </p:txBody>
      </p:sp>
      <p:sp>
        <p:nvSpPr>
          <p:cNvPr id="11" name="Rectangle 10"/>
          <p:cNvSpPr/>
          <p:nvPr/>
        </p:nvSpPr>
        <p:spPr>
          <a:xfrm>
            <a:off x="235046" y="1501110"/>
            <a:ext cx="4240564" cy="2516073"/>
          </a:xfrm>
          <a:prstGeom prst="rect">
            <a:avLst/>
          </a:prstGeom>
        </p:spPr>
        <p:txBody>
          <a:bodyPr wrap="square">
            <a:spAutoFit/>
          </a:bodyPr>
          <a:lstStyle/>
          <a:p>
            <a:r>
              <a:rPr lang="en-US" sz="1500" b="1" dirty="0">
                <a:solidFill>
                  <a:srgbClr val="FFC000"/>
                </a:solidFill>
                <a:ea typeface="Intel Clear Pro" panose="020B0804020202060201" pitchFamily="34" charset="0"/>
                <a:cs typeface="Intel Clear Pro" panose="020B0804020202060201" pitchFamily="34" charset="0"/>
              </a:rPr>
              <a:t>Unlocking the mind with computational neuroscience in collaboration with Princeton</a:t>
            </a:r>
          </a:p>
          <a:p>
            <a:pPr marL="213122" lvl="2" indent="-125016">
              <a:spcBef>
                <a:spcPts val="900"/>
              </a:spcBef>
              <a:buFont typeface="Arial" panose="020B0604020202020204" pitchFamily="34" charset="0"/>
              <a:buChar char="•"/>
            </a:pPr>
            <a:r>
              <a:rPr lang="en-US" sz="1500" dirty="0">
                <a:solidFill>
                  <a:prstClr val="white"/>
                </a:solidFill>
              </a:rPr>
              <a:t>Capturing the complexities of the brain that current circuits do not</a:t>
            </a:r>
          </a:p>
          <a:p>
            <a:pPr marL="213122" lvl="2" indent="-125016">
              <a:spcBef>
                <a:spcPts val="900"/>
              </a:spcBef>
              <a:buFont typeface="Arial" panose="020B0604020202020204" pitchFamily="34" charset="0"/>
              <a:buChar char="•"/>
            </a:pPr>
            <a:r>
              <a:rPr lang="en-US" sz="1500" dirty="0">
                <a:solidFill>
                  <a:prstClr val="white"/>
                </a:solidFill>
              </a:rPr>
              <a:t>Providing some key theories missing from whole brain simulation</a:t>
            </a:r>
          </a:p>
          <a:p>
            <a:pPr marL="213122" lvl="2" indent="-125016">
              <a:spcBef>
                <a:spcPts val="900"/>
              </a:spcBef>
              <a:buFont typeface="Arial" panose="020B0604020202020204" pitchFamily="34" charset="0"/>
              <a:buChar char="•"/>
            </a:pPr>
            <a:r>
              <a:rPr lang="en-US" sz="1500" dirty="0">
                <a:solidFill>
                  <a:prstClr val="white"/>
                </a:solidFill>
              </a:rPr>
              <a:t>Using Functional MRI to study attention, control, and decision making</a:t>
            </a:r>
          </a:p>
          <a:p>
            <a:endParaRPr lang="en-US" sz="1500" dirty="0"/>
          </a:p>
        </p:txBody>
      </p:sp>
      <p:sp>
        <p:nvSpPr>
          <p:cNvPr id="12" name="Right Arrow 11"/>
          <p:cNvSpPr/>
          <p:nvPr/>
        </p:nvSpPr>
        <p:spPr bwMode="auto">
          <a:xfrm rot="8458609">
            <a:off x="5992849" y="1338061"/>
            <a:ext cx="1242402" cy="624020"/>
          </a:xfrm>
          <a:prstGeom prst="rightArrow">
            <a:avLst/>
          </a:prstGeom>
          <a:gradFill flip="none" rotWithShape="1">
            <a:gsLst>
              <a:gs pos="0">
                <a:schemeClr val="accent1"/>
              </a:gs>
              <a:gs pos="100000">
                <a:schemeClr val="accent1">
                  <a:alpha val="0"/>
                </a:schemeClr>
              </a:gs>
            </a:gsLst>
            <a:lin ang="108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29" tIns="34266" rIns="68529" bIns="34266" numCol="1" rtlCol="0" anchor="t" anchorCtr="1" compatLnSpc="1">
            <a:prstTxWarp prst="textNoShape">
              <a:avLst/>
            </a:prstTxWarp>
            <a:noAutofit/>
          </a:bodyPr>
          <a:lstStyle/>
          <a:p>
            <a:pPr algn="ctr" defTabSz="685800" fontAlgn="base">
              <a:lnSpc>
                <a:spcPct val="95000"/>
              </a:lnSpc>
              <a:spcBef>
                <a:spcPct val="30000"/>
              </a:spcBef>
              <a:spcAft>
                <a:spcPct val="0"/>
              </a:spcAft>
              <a:buClr>
                <a:schemeClr val="tx1"/>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3" name="Right Arrow 12"/>
          <p:cNvSpPr/>
          <p:nvPr/>
        </p:nvSpPr>
        <p:spPr bwMode="auto">
          <a:xfrm rot="8458609">
            <a:off x="7192025" y="2195311"/>
            <a:ext cx="1242402" cy="624020"/>
          </a:xfrm>
          <a:prstGeom prst="rightArrow">
            <a:avLst/>
          </a:prstGeom>
          <a:gradFill flip="none" rotWithShape="1">
            <a:gsLst>
              <a:gs pos="0">
                <a:schemeClr val="accent1"/>
              </a:gs>
              <a:gs pos="100000">
                <a:schemeClr val="accent1">
                  <a:alpha val="0"/>
                </a:schemeClr>
              </a:gs>
            </a:gsLst>
            <a:lin ang="108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29" tIns="34266" rIns="68529" bIns="34266" numCol="1" rtlCol="0" anchor="t" anchorCtr="1" compatLnSpc="1">
            <a:prstTxWarp prst="textNoShape">
              <a:avLst/>
            </a:prstTxWarp>
            <a:noAutofit/>
          </a:bodyPr>
          <a:lstStyle/>
          <a:p>
            <a:pPr algn="ctr" defTabSz="685800" fontAlgn="base">
              <a:lnSpc>
                <a:spcPct val="95000"/>
              </a:lnSpc>
              <a:spcBef>
                <a:spcPct val="30000"/>
              </a:spcBef>
              <a:spcAft>
                <a:spcPct val="0"/>
              </a:spcAft>
              <a:buClr>
                <a:schemeClr val="tx1"/>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6" name="Slide Number Placeholder 3"/>
          <p:cNvSpPr txBox="1">
            <a:spLocks/>
          </p:cNvSpPr>
          <p:nvPr/>
        </p:nvSpPr>
        <p:spPr>
          <a:xfrm>
            <a:off x="5730875" y="4705350"/>
            <a:ext cx="3413125" cy="438150"/>
          </a:xfrm>
          <a:prstGeom prst="rect">
            <a:avLst/>
          </a:prstGeom>
        </p:spPr>
        <p:txBody>
          <a:bodyPr anchor="ctr"/>
          <a:lstStyle>
            <a:defPPr>
              <a:defRPr lang="en-US"/>
            </a:defPPr>
            <a:lvl1pPr marL="0" algn="r" defTabSz="501206" rtl="0" eaLnBrk="1" latinLnBrk="0" hangingPunct="1">
              <a:defRPr sz="1000" kern="1200">
                <a:solidFill>
                  <a:schemeClr val="tx1">
                    <a:lumMod val="85000"/>
                  </a:schemeClr>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defTabSz="801929"/>
            <a:r>
              <a:rPr lang="en-US" dirty="0" smtClean="0"/>
              <a:t>22</a:t>
            </a:r>
            <a:endParaRPr lang="en-US" dirty="0"/>
          </a:p>
        </p:txBody>
      </p:sp>
    </p:spTree>
    <p:extLst>
      <p:ext uri="{BB962C8B-B14F-4D97-AF65-F5344CB8AC3E}">
        <p14:creationId xmlns:p14="http://schemas.microsoft.com/office/powerpoint/2010/main" val="357198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4663723" y="853414"/>
            <a:ext cx="3747586" cy="3233939"/>
          </a:xfrm>
          <a:prstGeom prst="rect">
            <a:avLst/>
          </a:prstGeom>
          <a:solidFill>
            <a:schemeClr val="accent1">
              <a:alpha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57108" tIns="0" rIns="57108" bIns="28555" numCol="1" spcCol="0" rtlCol="0" fromWordArt="0" anchor="t" anchorCtr="1" forceAA="0" compatLnSpc="1">
            <a:prstTxWarp prst="textNoShape">
              <a:avLst/>
            </a:prstTxWarp>
            <a:noAutofit/>
          </a:bodyPr>
          <a:lstStyle/>
          <a:p>
            <a:pPr algn="ctr" defTabSz="571478">
              <a:lnSpc>
                <a:spcPct val="95000"/>
              </a:lnSpc>
              <a:spcBef>
                <a:spcPct val="30000"/>
              </a:spcBef>
              <a:buClr>
                <a:prstClr val="white"/>
              </a:buClr>
            </a:pPr>
            <a:r>
              <a:rPr lang="en-US" sz="3000" dirty="0">
                <a:solidFill>
                  <a:prstClr val="white"/>
                </a:solidFill>
                <a:latin typeface="Intel Clear Pro"/>
                <a:cs typeface="Arial" charset="0"/>
              </a:rPr>
              <a:t>INTEL LABS</a:t>
            </a:r>
          </a:p>
        </p:txBody>
      </p:sp>
      <p:sp>
        <p:nvSpPr>
          <p:cNvPr id="15" name="Rectangle 14"/>
          <p:cNvSpPr/>
          <p:nvPr/>
        </p:nvSpPr>
        <p:spPr bwMode="auto">
          <a:xfrm>
            <a:off x="732693" y="850340"/>
            <a:ext cx="3747586" cy="3233939"/>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57108" tIns="0" rIns="57108" bIns="0" numCol="1" rtlCol="0" anchor="t" anchorCtr="1" compatLnSpc="1">
            <a:prstTxWarp prst="textNoShape">
              <a:avLst/>
            </a:prstTxWarp>
            <a:noAutofit/>
          </a:bodyPr>
          <a:lstStyle/>
          <a:p>
            <a:pPr algn="ctr" defTabSz="571478">
              <a:lnSpc>
                <a:spcPct val="95000"/>
              </a:lnSpc>
              <a:spcBef>
                <a:spcPct val="30000"/>
              </a:spcBef>
              <a:buClr>
                <a:prstClr val="white"/>
              </a:buClr>
            </a:pPr>
            <a:r>
              <a:rPr lang="en-US" sz="3000" dirty="0">
                <a:solidFill>
                  <a:prstClr val="white"/>
                </a:solidFill>
                <a:latin typeface="Intel Clear Pro"/>
                <a:cs typeface="Arial" charset="0"/>
              </a:rPr>
              <a:t>COMPONENTS RESEARCH</a:t>
            </a:r>
          </a:p>
        </p:txBody>
      </p:sp>
      <p:sp>
        <p:nvSpPr>
          <p:cNvPr id="3" name="Rectangle 2"/>
          <p:cNvSpPr/>
          <p:nvPr/>
        </p:nvSpPr>
        <p:spPr bwMode="auto">
          <a:xfrm>
            <a:off x="732693" y="4156035"/>
            <a:ext cx="7678616" cy="738986"/>
          </a:xfrm>
          <a:prstGeom prst="rect">
            <a:avLst/>
          </a:prstGeom>
          <a:solidFill>
            <a:srgbClr val="002060">
              <a:alpha val="61000"/>
            </a:srgbClr>
          </a:solidFill>
          <a:ln w="19050"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algn="ctr" defTabSz="571478">
              <a:lnSpc>
                <a:spcPct val="70000"/>
              </a:lnSpc>
              <a:spcBef>
                <a:spcPct val="30000"/>
              </a:spcBef>
              <a:buClr>
                <a:prstClr val="white"/>
              </a:buClr>
            </a:pPr>
            <a:r>
              <a:rPr lang="en-US" sz="3200" dirty="0">
                <a:solidFill>
                  <a:schemeClr val="accent3"/>
                </a:solidFill>
                <a:latin typeface="Intel Clear Pro"/>
                <a:cs typeface="Arial" charset="0"/>
              </a:rPr>
              <a:t>UNIVERSITY RESEARCH</a:t>
            </a:r>
            <a:r>
              <a:rPr lang="en-US" sz="2000" i="1" dirty="0">
                <a:solidFill>
                  <a:schemeClr val="accent3"/>
                </a:solidFill>
                <a:latin typeface="Intel Clear"/>
                <a:cs typeface="Arial" charset="0"/>
              </a:rPr>
              <a:t/>
            </a:r>
            <a:br>
              <a:rPr lang="en-US" sz="2000" i="1" dirty="0">
                <a:solidFill>
                  <a:schemeClr val="accent3"/>
                </a:solidFill>
                <a:latin typeface="Intel Clear"/>
                <a:cs typeface="Arial" charset="0"/>
              </a:rPr>
            </a:br>
            <a:r>
              <a:rPr lang="en-US" sz="2000" i="1" dirty="0">
                <a:solidFill>
                  <a:srgbClr val="FFFFFF"/>
                </a:solidFill>
                <a:latin typeface="Intel Clear"/>
                <a:cs typeface="Arial" charset="0"/>
              </a:rPr>
              <a:t>Expanding the Frontier, Future Intel Collaborators</a:t>
            </a:r>
          </a:p>
        </p:txBody>
      </p:sp>
      <p:cxnSp>
        <p:nvCxnSpPr>
          <p:cNvPr id="12" name="Straight Connector 11"/>
          <p:cNvCxnSpPr/>
          <p:nvPr/>
        </p:nvCxnSpPr>
        <p:spPr bwMode="auto">
          <a:xfrm>
            <a:off x="732693" y="846781"/>
            <a:ext cx="3747586" cy="0"/>
          </a:xfrm>
          <a:prstGeom prst="line">
            <a:avLst/>
          </a:prstGeom>
          <a:noFill/>
          <a:ln w="28575" cap="flat" cmpd="sng" algn="ctr">
            <a:solidFill>
              <a:schemeClr val="accent3"/>
            </a:solidFill>
            <a:prstDash val="solid"/>
            <a:round/>
            <a:headEnd type="none" w="med" len="med"/>
            <a:tailEnd type="none" w="med" len="med"/>
          </a:ln>
          <a:effectLst/>
        </p:spPr>
      </p:cxnSp>
      <p:grpSp>
        <p:nvGrpSpPr>
          <p:cNvPr id="17" name="Group 16"/>
          <p:cNvGrpSpPr/>
          <p:nvPr/>
        </p:nvGrpSpPr>
        <p:grpSpPr>
          <a:xfrm>
            <a:off x="810540" y="1357881"/>
            <a:ext cx="3577691" cy="2647256"/>
            <a:chOff x="1262619" y="1878734"/>
            <a:chExt cx="5724306" cy="4235610"/>
          </a:xfrm>
        </p:grpSpPr>
        <p:sp>
          <p:nvSpPr>
            <p:cNvPr id="4" name="Rectangle 3"/>
            <p:cNvSpPr/>
            <p:nvPr/>
          </p:nvSpPr>
          <p:spPr bwMode="auto">
            <a:xfrm>
              <a:off x="1262619" y="1878734"/>
              <a:ext cx="2788920" cy="863979"/>
            </a:xfrm>
            <a:prstGeom prst="rect">
              <a:avLst/>
            </a:prstGeom>
            <a:solidFill>
              <a:schemeClr val="accent6">
                <a:alpha val="80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algn="ctr" defTabSz="571478">
                <a:lnSpc>
                  <a:spcPct val="70000"/>
                </a:lnSpc>
                <a:spcBef>
                  <a:spcPct val="30000"/>
                </a:spcBef>
                <a:buClr>
                  <a:prstClr val="white"/>
                </a:buClr>
              </a:pP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ENABLING </a:t>
              </a:r>
              <a:b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b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MOORE’S LAW</a:t>
              </a:r>
            </a:p>
          </p:txBody>
        </p:sp>
        <p:sp>
          <p:nvSpPr>
            <p:cNvPr id="5" name="Rectangle 4"/>
            <p:cNvSpPr/>
            <p:nvPr/>
          </p:nvSpPr>
          <p:spPr bwMode="auto">
            <a:xfrm>
              <a:off x="4198005" y="1878734"/>
              <a:ext cx="2788920" cy="863979"/>
            </a:xfrm>
            <a:prstGeom prst="rect">
              <a:avLst/>
            </a:prstGeom>
            <a:solidFill>
              <a:schemeClr val="accent6">
                <a:alpha val="80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algn="ctr" defTabSz="571478">
                <a:lnSpc>
                  <a:spcPct val="70000"/>
                </a:lnSpc>
                <a:spcBef>
                  <a:spcPct val="30000"/>
                </a:spcBef>
                <a:buClr>
                  <a:prstClr val="white"/>
                </a:buClr>
              </a:pP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DEVELOPING NOVEL INTEGRATION</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62619" y="2894999"/>
              <a:ext cx="2784750" cy="3219345"/>
            </a:xfrm>
            <a:prstGeom prst="rect">
              <a:avLst/>
            </a:prstGeom>
            <a:noFill/>
            <a:ln w="28575">
              <a:noFill/>
            </a:ln>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0326" y="2894999"/>
              <a:ext cx="2784750" cy="3219345"/>
            </a:xfrm>
            <a:prstGeom prst="rect">
              <a:avLst/>
            </a:prstGeom>
            <a:noFill/>
            <a:ln w="28575">
              <a:noFill/>
            </a:ln>
          </p:spPr>
        </p:pic>
      </p:grpSp>
      <p:grpSp>
        <p:nvGrpSpPr>
          <p:cNvPr id="16" name="Group 15"/>
          <p:cNvGrpSpPr/>
          <p:nvPr/>
        </p:nvGrpSpPr>
        <p:grpSpPr>
          <a:xfrm>
            <a:off x="4750094" y="1350506"/>
            <a:ext cx="3580519" cy="2647909"/>
            <a:chOff x="7543925" y="1901382"/>
            <a:chExt cx="5728831" cy="4236657"/>
          </a:xfrm>
        </p:grpSpPr>
        <p:sp>
          <p:nvSpPr>
            <p:cNvPr id="6" name="Rectangle 5"/>
            <p:cNvSpPr/>
            <p:nvPr/>
          </p:nvSpPr>
          <p:spPr bwMode="auto">
            <a:xfrm>
              <a:off x="7553009" y="1901382"/>
              <a:ext cx="2788920" cy="846954"/>
            </a:xfrm>
            <a:prstGeom prst="rect">
              <a:avLst/>
            </a:prstGeom>
            <a:solidFill>
              <a:schemeClr val="accent6">
                <a:alpha val="78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algn="ctr" defTabSz="571478">
                <a:lnSpc>
                  <a:spcPct val="70000"/>
                </a:lnSpc>
                <a:spcBef>
                  <a:spcPct val="30000"/>
                </a:spcBef>
                <a:buClr>
                  <a:prstClr val="white"/>
                </a:buClr>
              </a:pP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ENABLING FUTURE PRODUCT CAPABILITIES</a:t>
              </a:r>
            </a:p>
          </p:txBody>
        </p:sp>
        <p:sp>
          <p:nvSpPr>
            <p:cNvPr id="7" name="Rectangle 6"/>
            <p:cNvSpPr/>
            <p:nvPr/>
          </p:nvSpPr>
          <p:spPr bwMode="auto">
            <a:xfrm>
              <a:off x="10483836" y="1901382"/>
              <a:ext cx="2788920" cy="846954"/>
            </a:xfrm>
            <a:prstGeom prst="rect">
              <a:avLst/>
            </a:prstGeom>
            <a:solidFill>
              <a:schemeClr val="accent6">
                <a:alpha val="78000"/>
              </a:schemeClr>
            </a:solidFill>
            <a:ln w="9525" cap="flat" cmpd="sng" algn="ctr">
              <a:noFill/>
              <a:prstDash val="solid"/>
              <a:round/>
              <a:headEnd type="none" w="med" len="med"/>
              <a:tailEnd type="none" w="med" len="med"/>
            </a:ln>
            <a:effectLst/>
          </p:spPr>
          <p:txBody>
            <a:bodyPr vert="horz" wrap="square" lIns="57108" tIns="28555" rIns="57108" bIns="28555" numCol="1" rtlCol="0" anchor="ctr" anchorCtr="1" compatLnSpc="1">
              <a:prstTxWarp prst="textNoShape">
                <a:avLst/>
              </a:prstTxWarp>
              <a:noAutofit/>
            </a:bodyPr>
            <a:lstStyle/>
            <a:p>
              <a:pPr algn="ctr" defTabSz="571478">
                <a:lnSpc>
                  <a:spcPct val="70000"/>
                </a:lnSpc>
                <a:spcBef>
                  <a:spcPct val="30000"/>
                </a:spcBef>
                <a:buClr>
                  <a:prstClr val="white"/>
                </a:buClr>
              </a:pP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ANTICIPATING</a:t>
              </a:r>
              <a:b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br>
              <a:r>
                <a:rPr lang="en-US" sz="2000" dirty="0">
                  <a:solidFill>
                    <a:srgbClr val="FFFFFF"/>
                  </a:solidFill>
                  <a:latin typeface="Intel Clear Pro" panose="020B0804020202060201" pitchFamily="34" charset="0"/>
                  <a:ea typeface="Intel Clear Pro" panose="020B0804020202060201" pitchFamily="34" charset="0"/>
                  <a:cs typeface="Intel Clear Pro" panose="020B0804020202060201" pitchFamily="34" charset="0"/>
                </a:rPr>
                <a:t>FUTURE INTEL</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474753" y="2908707"/>
              <a:ext cx="2784749" cy="3219345"/>
            </a:xfrm>
            <a:prstGeom prst="rect">
              <a:avLst/>
            </a:prstGeom>
            <a:noFill/>
            <a:ln w="28575">
              <a:noFill/>
            </a:ln>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543925" y="2919351"/>
              <a:ext cx="2783845" cy="3218688"/>
            </a:xfrm>
            <a:prstGeom prst="rect">
              <a:avLst/>
            </a:prstGeom>
            <a:noFill/>
            <a:ln w="28575">
              <a:noFill/>
            </a:ln>
          </p:spPr>
        </p:pic>
      </p:grpSp>
      <p:sp>
        <p:nvSpPr>
          <p:cNvPr id="8" name="Title 7"/>
          <p:cNvSpPr>
            <a:spLocks noGrp="1"/>
          </p:cNvSpPr>
          <p:nvPr>
            <p:ph type="title"/>
          </p:nvPr>
        </p:nvSpPr>
        <p:spPr>
          <a:xfrm>
            <a:off x="457200" y="44069"/>
            <a:ext cx="8229600" cy="857250"/>
          </a:xfrm>
        </p:spPr>
        <p:txBody>
          <a:bodyPr/>
          <a:lstStyle/>
          <a:p>
            <a:r>
              <a:rPr lang="en-US" sz="3750" dirty="0">
                <a:latin typeface="Intel Clear Pro" panose="020B0804020202060201" pitchFamily="34" charset="0"/>
                <a:ea typeface="Intel Clear Pro" panose="020B0804020202060201" pitchFamily="34" charset="0"/>
                <a:cs typeface="Intel Clear Pro" panose="020B0804020202060201" pitchFamily="34" charset="0"/>
              </a:rPr>
              <a:t>Intel’s Research Efforts</a:t>
            </a:r>
          </a:p>
        </p:txBody>
      </p:sp>
      <p:sp>
        <p:nvSpPr>
          <p:cNvPr id="10" name="Slide Number Placeholder 9"/>
          <p:cNvSpPr>
            <a:spLocks noGrp="1"/>
          </p:cNvSpPr>
          <p:nvPr>
            <p:ph type="sldNum" sz="quarter" idx="4294967295"/>
          </p:nvPr>
        </p:nvSpPr>
        <p:spPr>
          <a:xfrm>
            <a:off x="5730875" y="4705350"/>
            <a:ext cx="3413125" cy="438150"/>
          </a:xfrm>
          <a:prstGeom prst="rect">
            <a:avLst/>
          </a:prstGeom>
        </p:spPr>
        <p:txBody>
          <a:bodyPr/>
          <a:lstStyle/>
          <a:p>
            <a:pPr defTabSz="801929"/>
            <a:fld id="{7957AEE3-981B-FB40-ACA5-A2DED1DE527A}" type="slidenum">
              <a:rPr lang="en-US" smtClean="0"/>
              <a:pPr defTabSz="801929"/>
              <a:t>2</a:t>
            </a:fld>
            <a:endParaRPr lang="en-US" dirty="0"/>
          </a:p>
        </p:txBody>
      </p:sp>
      <p:cxnSp>
        <p:nvCxnSpPr>
          <p:cNvPr id="35" name="Straight Connector 34"/>
          <p:cNvCxnSpPr/>
          <p:nvPr/>
        </p:nvCxnSpPr>
        <p:spPr bwMode="auto">
          <a:xfrm>
            <a:off x="4663723" y="853414"/>
            <a:ext cx="3747586" cy="0"/>
          </a:xfrm>
          <a:prstGeom prst="line">
            <a:avLst/>
          </a:prstGeom>
          <a:noFill/>
          <a:ln w="28575" cap="flat" cmpd="sng" algn="ctr">
            <a:solidFill>
              <a:schemeClr val="accent3"/>
            </a:solidFill>
            <a:prstDash val="solid"/>
            <a:round/>
            <a:headEnd type="none" w="med" len="med"/>
            <a:tailEnd type="none" w="med" len="med"/>
          </a:ln>
          <a:effectLst/>
        </p:spPr>
      </p:cxnSp>
      <p:sp>
        <p:nvSpPr>
          <p:cNvPr id="2" name="Rectangle 1"/>
          <p:cNvSpPr/>
          <p:nvPr/>
        </p:nvSpPr>
        <p:spPr bwMode="auto">
          <a:xfrm>
            <a:off x="817639" y="1299211"/>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3" name="Rectangle 22"/>
          <p:cNvSpPr/>
          <p:nvPr/>
        </p:nvSpPr>
        <p:spPr bwMode="auto">
          <a:xfrm>
            <a:off x="2648958" y="1299211"/>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4" name="Rectangle 23"/>
          <p:cNvSpPr/>
          <p:nvPr/>
        </p:nvSpPr>
        <p:spPr bwMode="auto">
          <a:xfrm>
            <a:off x="817639" y="1896572"/>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5" name="Rectangle 24"/>
          <p:cNvSpPr/>
          <p:nvPr/>
        </p:nvSpPr>
        <p:spPr bwMode="auto">
          <a:xfrm>
            <a:off x="2648958" y="1896572"/>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6" name="Rectangle 25"/>
          <p:cNvSpPr/>
          <p:nvPr/>
        </p:nvSpPr>
        <p:spPr bwMode="auto">
          <a:xfrm>
            <a:off x="6590144" y="1299211"/>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7" name="Rectangle 26"/>
          <p:cNvSpPr/>
          <p:nvPr/>
        </p:nvSpPr>
        <p:spPr bwMode="auto">
          <a:xfrm>
            <a:off x="6590144" y="1896572"/>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8" name="Rectangle 27"/>
          <p:cNvSpPr/>
          <p:nvPr/>
        </p:nvSpPr>
        <p:spPr bwMode="auto">
          <a:xfrm>
            <a:off x="4750093" y="1299211"/>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9" name="Rectangle 28"/>
          <p:cNvSpPr/>
          <p:nvPr/>
        </p:nvSpPr>
        <p:spPr bwMode="auto">
          <a:xfrm>
            <a:off x="4750093" y="1896572"/>
            <a:ext cx="1740469" cy="3428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Tree>
    <p:extLst>
      <p:ext uri="{BB962C8B-B14F-4D97-AF65-F5344CB8AC3E}">
        <p14:creationId xmlns:p14="http://schemas.microsoft.com/office/powerpoint/2010/main" val="189127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208"/>
            <a:ext cx="8229600" cy="857250"/>
          </a:xfrm>
        </p:spPr>
        <p:txBody>
          <a:bodyPr/>
          <a:lstStyle/>
          <a:p>
            <a:r>
              <a:rPr lang="en-US" sz="4800" smtClean="0"/>
              <a:t>Summary</a:t>
            </a:r>
            <a:endParaRPr lang="en-US" sz="4800" dirty="0"/>
          </a:p>
        </p:txBody>
      </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20</a:t>
            </a:fld>
            <a:endParaRPr lang="en-US" dirty="0"/>
          </a:p>
        </p:txBody>
      </p:sp>
      <p:sp>
        <p:nvSpPr>
          <p:cNvPr id="4" name="TextBox 1"/>
          <p:cNvSpPr txBox="1"/>
          <p:nvPr/>
        </p:nvSpPr>
        <p:spPr>
          <a:xfrm>
            <a:off x="441181" y="1704529"/>
            <a:ext cx="8144020" cy="30008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1592">
              <a:spcAft>
                <a:spcPts val="1800"/>
              </a:spcAft>
            </a:pPr>
            <a:r>
              <a:rPr lang="en-US" sz="2400" b="1" dirty="0">
                <a:solidFill>
                  <a:prstClr val="white"/>
                </a:solidFill>
                <a:ea typeface="MS PGothic" pitchFamily="34" charset="-128"/>
              </a:rPr>
              <a:t>We live in magical times </a:t>
            </a:r>
            <a:br>
              <a:rPr lang="en-US" sz="2400" b="1" dirty="0">
                <a:solidFill>
                  <a:prstClr val="white"/>
                </a:solidFill>
                <a:ea typeface="MS PGothic" pitchFamily="34" charset="-128"/>
              </a:rPr>
            </a:br>
            <a:r>
              <a:rPr lang="en-US" sz="2400" b="1" dirty="0">
                <a:solidFill>
                  <a:prstClr val="white"/>
                </a:solidFill>
                <a:ea typeface="MS PGothic" pitchFamily="34" charset="-128"/>
              </a:rPr>
              <a:t>because we can implement what people have </a:t>
            </a:r>
            <a:r>
              <a:rPr lang="en-US" sz="2400" b="1" dirty="0" smtClean="0">
                <a:solidFill>
                  <a:prstClr val="white"/>
                </a:solidFill>
                <a:ea typeface="MS PGothic" pitchFamily="34" charset="-128"/>
              </a:rPr>
              <a:t>imagined</a:t>
            </a:r>
          </a:p>
          <a:p>
            <a:pPr algn="ctr" defTabSz="801592">
              <a:spcAft>
                <a:spcPts val="1800"/>
              </a:spcAft>
            </a:pPr>
            <a:r>
              <a:rPr lang="en-US" sz="2400" b="1" dirty="0" smtClean="0">
                <a:solidFill>
                  <a:prstClr val="white"/>
                </a:solidFill>
                <a:ea typeface="MS PGothic" pitchFamily="34" charset="-128"/>
              </a:rPr>
              <a:t>Working </a:t>
            </a:r>
            <a:r>
              <a:rPr lang="en-US" sz="2400" b="1" dirty="0">
                <a:solidFill>
                  <a:prstClr val="white"/>
                </a:solidFill>
                <a:ea typeface="MS PGothic" pitchFamily="34" charset="-128"/>
              </a:rPr>
              <a:t>together across disciplines will be </a:t>
            </a:r>
            <a:r>
              <a:rPr lang="en-US" sz="2400" b="1" dirty="0" smtClean="0">
                <a:solidFill>
                  <a:prstClr val="white"/>
                </a:solidFill>
                <a:ea typeface="MS PGothic" pitchFamily="34" charset="-128"/>
              </a:rPr>
              <a:t/>
            </a:r>
            <a:br>
              <a:rPr lang="en-US" sz="2400" b="1" dirty="0" smtClean="0">
                <a:solidFill>
                  <a:prstClr val="white"/>
                </a:solidFill>
                <a:ea typeface="MS PGothic" pitchFamily="34" charset="-128"/>
              </a:rPr>
            </a:br>
            <a:r>
              <a:rPr lang="en-US" sz="2400" b="1" dirty="0" smtClean="0">
                <a:solidFill>
                  <a:prstClr val="white"/>
                </a:solidFill>
                <a:ea typeface="MS PGothic" pitchFamily="34" charset="-128"/>
              </a:rPr>
              <a:t>greater </a:t>
            </a:r>
            <a:r>
              <a:rPr lang="en-US" sz="2400" b="1" dirty="0">
                <a:solidFill>
                  <a:prstClr val="white"/>
                </a:solidFill>
                <a:ea typeface="MS PGothic" pitchFamily="34" charset="-128"/>
              </a:rPr>
              <a:t>than sum of parts</a:t>
            </a:r>
          </a:p>
          <a:p>
            <a:pPr algn="ctr" defTabSz="801592">
              <a:spcAft>
                <a:spcPts val="1800"/>
              </a:spcAft>
            </a:pPr>
            <a:r>
              <a:rPr lang="en-US" sz="2400" b="1" dirty="0">
                <a:solidFill>
                  <a:prstClr val="white"/>
                </a:solidFill>
                <a:ea typeface="MS PGothic" pitchFamily="34" charset="-128"/>
              </a:rPr>
              <a:t>Join with us in creating the future</a:t>
            </a:r>
          </a:p>
          <a:p>
            <a:pPr algn="ctr" defTabSz="801592">
              <a:spcAft>
                <a:spcPts val="1800"/>
              </a:spcAft>
            </a:pPr>
            <a:endParaRPr lang="en-US" sz="2400" b="1" dirty="0">
              <a:solidFill>
                <a:prstClr val="white"/>
              </a:solidFill>
              <a:ea typeface="MS PGothic" pitchFamily="34" charset="-128"/>
            </a:endParaRPr>
          </a:p>
        </p:txBody>
      </p:sp>
      <p:grpSp>
        <p:nvGrpSpPr>
          <p:cNvPr id="5" name="Group 4"/>
          <p:cNvGrpSpPr/>
          <p:nvPr/>
        </p:nvGrpSpPr>
        <p:grpSpPr>
          <a:xfrm>
            <a:off x="-244456" y="2554019"/>
            <a:ext cx="9632912" cy="961697"/>
            <a:chOff x="4364227" y="4758780"/>
            <a:chExt cx="10722228" cy="1181100"/>
          </a:xfrm>
        </p:grpSpPr>
        <p:cxnSp>
          <p:nvCxnSpPr>
            <p:cNvPr id="6" name="Straight Connector 5"/>
            <p:cNvCxnSpPr/>
            <p:nvPr/>
          </p:nvCxnSpPr>
          <p:spPr bwMode="auto">
            <a:xfrm>
              <a:off x="4453057" y="4758780"/>
              <a:ext cx="10633398" cy="0"/>
            </a:xfrm>
            <a:prstGeom prst="line">
              <a:avLst/>
            </a:prstGeom>
            <a:noFill/>
            <a:ln w="28575" cap="flat" cmpd="sng" algn="ctr">
              <a:gradFill flip="none" rotWithShape="1">
                <a:gsLst>
                  <a:gs pos="0">
                    <a:srgbClr val="00AEEF">
                      <a:lumMod val="5000"/>
                      <a:lumOff val="95000"/>
                      <a:alpha val="0"/>
                    </a:srgbClr>
                  </a:gs>
                  <a:gs pos="49000">
                    <a:schemeClr val="accent3"/>
                  </a:gs>
                  <a:gs pos="100000">
                    <a:srgbClr val="00AEEF">
                      <a:lumMod val="30000"/>
                      <a:lumOff val="70000"/>
                      <a:alpha val="0"/>
                    </a:srgbClr>
                  </a:gs>
                </a:gsLst>
                <a:lin ang="0" scaled="1"/>
                <a:tileRect/>
              </a:gradFill>
              <a:prstDash val="solid"/>
              <a:round/>
              <a:headEnd type="none" w="med" len="med"/>
              <a:tailEnd type="none" w="med" len="med"/>
            </a:ln>
            <a:effectLst/>
          </p:spPr>
        </p:cxnSp>
        <p:cxnSp>
          <p:nvCxnSpPr>
            <p:cNvPr id="7" name="Straight Connector 6"/>
            <p:cNvCxnSpPr/>
            <p:nvPr/>
          </p:nvCxnSpPr>
          <p:spPr bwMode="auto">
            <a:xfrm>
              <a:off x="4364227" y="5939880"/>
              <a:ext cx="10633398" cy="0"/>
            </a:xfrm>
            <a:prstGeom prst="line">
              <a:avLst/>
            </a:prstGeom>
            <a:noFill/>
            <a:ln w="28575" cap="flat" cmpd="sng" algn="ctr">
              <a:gradFill flip="none" rotWithShape="1">
                <a:gsLst>
                  <a:gs pos="0">
                    <a:srgbClr val="00AEEF">
                      <a:lumMod val="5000"/>
                      <a:lumOff val="95000"/>
                      <a:alpha val="0"/>
                    </a:srgbClr>
                  </a:gs>
                  <a:gs pos="49000">
                    <a:schemeClr val="accent3"/>
                  </a:gs>
                  <a:gs pos="100000">
                    <a:srgbClr val="00AEEF">
                      <a:lumMod val="30000"/>
                      <a:lumOff val="70000"/>
                      <a:alpha val="0"/>
                    </a:srgbClr>
                  </a:gs>
                </a:gsLst>
                <a:lin ang="0" scaled="1"/>
                <a:tileRect/>
              </a:gradFill>
              <a:prstDash val="solid"/>
              <a:round/>
              <a:headEnd type="none" w="med" len="med"/>
              <a:tailEnd type="none" w="med" len="med"/>
            </a:ln>
            <a:effectLst/>
          </p:spPr>
        </p:cxnSp>
      </p:grpSp>
    </p:spTree>
    <p:extLst>
      <p:ext uri="{BB962C8B-B14F-4D97-AF65-F5344CB8AC3E}">
        <p14:creationId xmlns:p14="http://schemas.microsoft.com/office/powerpoint/2010/main" val="66848586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
          <p:cNvSpPr txBox="1">
            <a:spLocks/>
          </p:cNvSpPr>
          <p:nvPr/>
        </p:nvSpPr>
        <p:spPr bwMode="auto">
          <a:xfrm>
            <a:off x="3752290" y="523138"/>
            <a:ext cx="4755038" cy="869156"/>
          </a:xfrm>
          <a:prstGeom prst="rect">
            <a:avLst/>
          </a:prstGeom>
          <a:noFill/>
          <a:ln w="9525">
            <a:noFill/>
            <a:miter lim="800000"/>
            <a:headEnd/>
            <a:tailEnd/>
          </a:ln>
          <a:effectLst/>
        </p:spPr>
        <p:txBody>
          <a:bodyPr vert="horz" wrap="square" lIns="60139" tIns="30069" rIns="60139" bIns="30069" numCol="1" anchor="ctr" anchorCtr="0" compatLnSpc="1">
            <a:prstTxWarp prst="textNoShape">
              <a:avLst/>
            </a:prstTxWarp>
          </a:bodyPr>
          <a:lstStyle>
            <a:lvl1pPr algn="ctr" rtl="0" eaLnBrk="1" fontAlgn="base" hangingPunct="1">
              <a:lnSpc>
                <a:spcPct val="90000"/>
              </a:lnSpc>
              <a:spcBef>
                <a:spcPct val="0"/>
              </a:spcBef>
              <a:spcAft>
                <a:spcPct val="0"/>
              </a:spcAft>
              <a:defRPr sz="5333">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5pPr>
            <a:lvl6pPr marL="334096"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6pPr>
            <a:lvl7pPr marL="66819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7pPr>
            <a:lvl8pPr marL="1002286"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8pPr>
            <a:lvl9pPr marL="1336381"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9pPr>
          </a:lstStyle>
          <a:p>
            <a:pPr defTabSz="685800"/>
            <a:r>
              <a:rPr lang="en-US" sz="5400" kern="0" dirty="0">
                <a:solidFill>
                  <a:prstClr val="white"/>
                </a:solidFill>
                <a:ea typeface="Intel Clear Pro" panose="020B0804020202060201" pitchFamily="34" charset="0"/>
                <a:cs typeface="Intel Clear Pro" panose="020B0804020202060201" pitchFamily="34" charset="0"/>
              </a:rPr>
              <a:t>You Are Here</a:t>
            </a:r>
          </a:p>
        </p:txBody>
      </p:sp>
      <p:sp>
        <p:nvSpPr>
          <p:cNvPr id="21" name="Down Arrow 20"/>
          <p:cNvSpPr/>
          <p:nvPr/>
        </p:nvSpPr>
        <p:spPr bwMode="auto">
          <a:xfrm>
            <a:off x="5199647" y="1196589"/>
            <a:ext cx="1650535" cy="962411"/>
          </a:xfrm>
          <a:prstGeom prst="downArrow">
            <a:avLst/>
          </a:prstGeom>
          <a:gradFill>
            <a:gsLst>
              <a:gs pos="0">
                <a:schemeClr val="accent1">
                  <a:alpha val="0"/>
                </a:schemeClr>
              </a:gs>
              <a:gs pos="100000">
                <a:schemeClr val="accent1"/>
              </a:gs>
            </a:gsLst>
            <a:lin ang="5400000" scaled="1"/>
          </a:gradFill>
          <a:ln w="9525" cap="flat" cmpd="sng" algn="ctr">
            <a:noFill/>
            <a:prstDash val="solid"/>
            <a:round/>
            <a:headEnd type="none" w="med" len="med"/>
            <a:tailEnd type="none" w="med" len="med"/>
          </a:ln>
          <a:effectLst>
            <a:outerShdw blurRad="292100" dist="38100" dir="5400000" sx="107000" sy="107000" algn="t" rotWithShape="0">
              <a:prstClr val="black">
                <a:alpha val="40000"/>
              </a:prstClr>
            </a:outerShdw>
          </a:effectLst>
        </p:spPr>
        <p:txBody>
          <a:bodyPr vert="horz" wrap="square" lIns="68580" tIns="34290" rIns="68580" bIns="34290" numCol="1" rtlCol="0" anchor="t" anchorCtr="0" compatLnSpc="1">
            <a:prstTxWarp prst="textNoShape">
              <a:avLst/>
            </a:prstTxWarp>
            <a:noAutofit/>
          </a:bodyPr>
          <a:lstStyle/>
          <a:p>
            <a:pPr algn="ctr" defTabSz="685773"/>
            <a:endParaRPr lang="en-US" sz="1500" dirty="0">
              <a:solidFill>
                <a:prstClr val="white"/>
              </a:solidFill>
              <a:latin typeface="Neo Sans Intel Medium" pitchFamily="34" charset="0"/>
              <a:cs typeface="Arial" charset="0"/>
            </a:endParaRPr>
          </a:p>
        </p:txBody>
      </p:sp>
      <p:grpSp>
        <p:nvGrpSpPr>
          <p:cNvPr id="22" name="Group 21"/>
          <p:cNvGrpSpPr/>
          <p:nvPr/>
        </p:nvGrpSpPr>
        <p:grpSpPr>
          <a:xfrm>
            <a:off x="3210869" y="2264411"/>
            <a:ext cx="6206181" cy="1078932"/>
            <a:chOff x="-27708" y="202033"/>
            <a:chExt cx="9235440" cy="1438577"/>
          </a:xfrm>
        </p:grpSpPr>
        <p:sp>
          <p:nvSpPr>
            <p:cNvPr id="23" name="Rectangle 22"/>
            <p:cNvSpPr/>
            <p:nvPr/>
          </p:nvSpPr>
          <p:spPr bwMode="auto">
            <a:xfrm>
              <a:off x="-27708" y="202033"/>
              <a:ext cx="9235440" cy="1420958"/>
            </a:xfrm>
            <a:prstGeom prst="rect">
              <a:avLst/>
            </a:prstGeom>
            <a:gradFill>
              <a:gsLst>
                <a:gs pos="0">
                  <a:schemeClr val="accent1">
                    <a:tint val="66000"/>
                    <a:satMod val="160000"/>
                    <a:alpha val="0"/>
                  </a:schemeClr>
                </a:gs>
                <a:gs pos="50000">
                  <a:schemeClr val="accent6"/>
                </a:gs>
                <a:gs pos="100000">
                  <a:schemeClr val="accent1">
                    <a:tint val="23500"/>
                    <a:satMod val="160000"/>
                    <a:alpha val="0"/>
                  </a:schemeClr>
                </a:gs>
              </a:gsLst>
              <a:lin ang="0" scaled="0"/>
            </a:gra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29" tIns="34266" rIns="68529" bIns="34266" numCol="1" rtlCol="0" anchor="t" anchorCtr="1" compatLnSpc="1">
              <a:prstTxWarp prst="textNoShape">
                <a:avLst/>
              </a:prstTxWarp>
              <a:noAutofit/>
            </a:bodyPr>
            <a:lstStyle/>
            <a:p>
              <a:pPr algn="ctr" defTabSz="685773">
                <a:lnSpc>
                  <a:spcPct val="95000"/>
                </a:lnSpc>
                <a:spcBef>
                  <a:spcPct val="30000"/>
                </a:spcBef>
                <a:buClr>
                  <a:prstClr val="white"/>
                </a:buClr>
              </a:pPr>
              <a:endParaRPr lang="en-US" sz="1800" dirty="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4" name="TextBox 23"/>
            <p:cNvSpPr txBox="1"/>
            <p:nvPr/>
          </p:nvSpPr>
          <p:spPr>
            <a:xfrm>
              <a:off x="980954" y="224837"/>
              <a:ext cx="7180635" cy="1415773"/>
            </a:xfrm>
            <a:prstGeom prst="rect">
              <a:avLst/>
            </a:prstGeom>
            <a:noFill/>
          </p:spPr>
          <p:txBody>
            <a:bodyPr wrap="none" rtlCol="0">
              <a:spAutoFit/>
            </a:bodyPr>
            <a:lstStyle/>
            <a:p>
              <a:pPr algn="ctr" defTabSz="685800"/>
              <a:r>
                <a:rPr lang="en-US" sz="2100" dirty="0">
                  <a:solidFill>
                    <a:prstClr val="white"/>
                  </a:solidFill>
                  <a:latin typeface="Intel Clear"/>
                </a:rPr>
                <a:t>“Any sufficiently advanced technology</a:t>
              </a:r>
            </a:p>
            <a:p>
              <a:pPr algn="ctr" defTabSz="685800"/>
              <a:r>
                <a:rPr lang="en-US" sz="2100" dirty="0">
                  <a:solidFill>
                    <a:prstClr val="white"/>
                  </a:solidFill>
                  <a:latin typeface="Intel Clear"/>
                </a:rPr>
                <a:t>is indistinguishable from magic”</a:t>
              </a:r>
              <a:br>
                <a:rPr lang="en-US" sz="2100" dirty="0">
                  <a:solidFill>
                    <a:prstClr val="white"/>
                  </a:solidFill>
                  <a:latin typeface="Intel Clear"/>
                </a:rPr>
              </a:br>
              <a:r>
                <a:rPr lang="en-US" sz="2100" dirty="0">
                  <a:solidFill>
                    <a:prstClr val="white"/>
                  </a:solidFill>
                  <a:latin typeface="Intel Clear"/>
                </a:rPr>
                <a:t> </a:t>
              </a:r>
              <a:r>
                <a:rPr lang="en-US" sz="1800" dirty="0">
                  <a:solidFill>
                    <a:prstClr val="white"/>
                  </a:solidFill>
                  <a:latin typeface="Intel Clear"/>
                </a:rPr>
                <a:t>– Arthur C. Clarke 1973</a:t>
              </a:r>
              <a:endParaRPr lang="en-US" sz="2100" dirty="0">
                <a:solidFill>
                  <a:prstClr val="white"/>
                </a:solidFill>
                <a:latin typeface="Intel Clear"/>
              </a:endParaRPr>
            </a:p>
          </p:txBody>
        </p:sp>
      </p:gr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21</a:t>
            </a:fld>
            <a:endParaRPr lang="en-US" dirty="0"/>
          </a:p>
        </p:txBody>
      </p:sp>
    </p:spTree>
    <p:extLst>
      <p:ext uri="{BB962C8B-B14F-4D97-AF65-F5344CB8AC3E}">
        <p14:creationId xmlns:p14="http://schemas.microsoft.com/office/powerpoint/2010/main" val="64051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Legal Information</a:t>
            </a:r>
          </a:p>
        </p:txBody>
      </p:sp>
      <p:sp>
        <p:nvSpPr>
          <p:cNvPr id="4" name="Content Placeholder 3"/>
          <p:cNvSpPr>
            <a:spLocks noGrp="1"/>
          </p:cNvSpPr>
          <p:nvPr>
            <p:ph idx="1"/>
          </p:nvPr>
        </p:nvSpPr>
        <p:spPr/>
        <p:txBody>
          <a:bodyPr/>
          <a:lstStyle/>
          <a:p>
            <a:pPr marL="0" indent="0">
              <a:buNone/>
            </a:pPr>
            <a:r>
              <a:rPr lang="en-US" sz="1100" dirty="0"/>
              <a:t>This presentation contains the general insights and opinions of Intel Corporation (“Intel”). The information in this presentation is provided for information only and is not to be relied upon for any other purpose than educational. Statements in this document that refer to Intel’s plans and expectations for the quarter, the year, and the future, are forward-looking statements that involve a number of risks and uncertainties. A detailed discussion of the factors that could affect Intel’s results and plans is included in Intel’s SEC filings, including the annual report on Form 10-K.</a:t>
            </a:r>
          </a:p>
          <a:p>
            <a:pPr marL="0" indent="0">
              <a:buNone/>
            </a:pPr>
            <a:endParaRPr lang="en-US" sz="1100" dirty="0"/>
          </a:p>
          <a:p>
            <a:pPr marL="0" indent="0">
              <a:buNone/>
            </a:pPr>
            <a:r>
              <a:rPr lang="en-US" sz="1100" dirty="0"/>
              <a:t>Any forecasts of goods and services needed for Intel’s operations are provided for discussion purposes only. Intel will have no liability to make any purchase in connection with forecasts published in this document. Intel accepts no duty to update this presentation based on more current information. Intel is not liable for any damages, direct or indirect, consequential or otherwise, that may arise, directly or indirectly, from the use or misuse of the information in this presentation. Intel technologies’ features and benefits depend on system configuration and may require enabled hardware, software or service activation. Learn more at intel.com, or from the OEM or retailer. </a:t>
            </a:r>
          </a:p>
          <a:p>
            <a:endParaRPr lang="en-US" sz="1100" dirty="0"/>
          </a:p>
          <a:p>
            <a:pPr marL="0" indent="0">
              <a:buNone/>
            </a:pPr>
            <a:r>
              <a:rPr lang="en-US" sz="1100" dirty="0"/>
              <a:t>Copyright © </a:t>
            </a:r>
            <a:r>
              <a:rPr lang="en-US" sz="1100" dirty="0" smtClean="0"/>
              <a:t>2018 </a:t>
            </a:r>
            <a:r>
              <a:rPr lang="en-US" sz="1100" dirty="0"/>
              <a:t>Intel Corporation.</a:t>
            </a:r>
          </a:p>
          <a:p>
            <a:pPr marL="0" indent="0">
              <a:buNone/>
            </a:pPr>
            <a:r>
              <a:rPr lang="en-US" sz="1100" dirty="0"/>
              <a:t>Intel, the Intel logo, Xeon and </a:t>
            </a:r>
            <a:r>
              <a:rPr lang="en-US" sz="1100" dirty="0" err="1"/>
              <a:t>Stratix</a:t>
            </a:r>
            <a:r>
              <a:rPr lang="en-US" sz="1100" dirty="0"/>
              <a:t> are trademarks of Intel Corporation in the U.S. and/or other countries.</a:t>
            </a:r>
          </a:p>
          <a:p>
            <a:pPr marL="0" indent="0">
              <a:buNone/>
            </a:pPr>
            <a:r>
              <a:rPr lang="en-US" sz="1100" dirty="0"/>
              <a:t>*Other names and brands may be claimed as the property of others</a:t>
            </a:r>
          </a:p>
        </p:txBody>
      </p:sp>
      <p:sp>
        <p:nvSpPr>
          <p:cNvPr id="2" name="Slide Number Placeholder 1"/>
          <p:cNvSpPr>
            <a:spLocks noGrp="1"/>
          </p:cNvSpPr>
          <p:nvPr>
            <p:ph type="sldNum" sz="quarter" idx="4294967295"/>
          </p:nvPr>
        </p:nvSpPr>
        <p:spPr>
          <a:xfrm>
            <a:off x="5730875" y="4632325"/>
            <a:ext cx="3413125" cy="438150"/>
          </a:xfrm>
        </p:spPr>
        <p:txBody>
          <a:bodyPr/>
          <a:lstStyle/>
          <a:p>
            <a:pPr defTabSz="801929"/>
            <a:fld id="{7957AEE3-981B-FB40-ACA5-A2DED1DE527A}" type="slidenum">
              <a:rPr lang="en-US" smtClean="0"/>
              <a:pPr defTabSz="801929"/>
              <a:t>22</a:t>
            </a:fld>
            <a:endParaRPr lang="en-US" dirty="0"/>
          </a:p>
        </p:txBody>
      </p:sp>
    </p:spTree>
    <p:extLst>
      <p:ext uri="{BB962C8B-B14F-4D97-AF65-F5344CB8AC3E}">
        <p14:creationId xmlns:p14="http://schemas.microsoft.com/office/powerpoint/2010/main" val="199860032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7180" y="390724"/>
            <a:ext cx="6744891" cy="507831"/>
          </a:xfrm>
          <a:prstGeom prst="rect">
            <a:avLst/>
          </a:prstGeom>
          <a:noFill/>
        </p:spPr>
        <p:txBody>
          <a:bodyPr wrap="square" lIns="0" tIns="0" rIns="0" bIns="0" rtlCol="0">
            <a:spAutoFit/>
          </a:bodyPr>
          <a:lstStyle/>
          <a:p>
            <a:pPr algn="ctr" defTabSz="501241"/>
            <a:r>
              <a:rPr lang="en-US" sz="3300" i="1" dirty="0">
                <a:solidFill>
                  <a:prstClr val="white"/>
                </a:solidFill>
                <a:latin typeface="Intel Clear Light"/>
              </a:rPr>
              <a:t>What Can We Invent </a:t>
            </a:r>
            <a:r>
              <a:rPr lang="en-US" sz="3300" i="1" dirty="0">
                <a:solidFill>
                  <a:prstClr val="white"/>
                </a:solidFill>
                <a:latin typeface="Intel Clear"/>
              </a:rPr>
              <a:t>With You?</a:t>
            </a:r>
          </a:p>
        </p:txBody>
      </p:sp>
    </p:spTree>
    <p:extLst>
      <p:ext uri="{BB962C8B-B14F-4D97-AF65-F5344CB8AC3E}">
        <p14:creationId xmlns:p14="http://schemas.microsoft.com/office/powerpoint/2010/main" val="36180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6621" y="3044825"/>
            <a:ext cx="8229600" cy="869950"/>
          </a:xfrm>
        </p:spPr>
        <p:txBody>
          <a:bodyPr/>
          <a:lstStyle/>
          <a:p>
            <a:r>
              <a:rPr lang="en-US" sz="5400" dirty="0">
                <a:latin typeface="Intel Clear Pro" panose="020B0804020202060201" pitchFamily="34" charset="0"/>
                <a:ea typeface="Intel Clear Pro" panose="020B0804020202060201" pitchFamily="34" charset="0"/>
                <a:cs typeface="Intel Clear Pro" panose="020B0804020202060201" pitchFamily="34" charset="0"/>
              </a:rPr>
              <a:t>You Are Here</a:t>
            </a:r>
          </a:p>
        </p:txBody>
      </p:sp>
      <p:sp>
        <p:nvSpPr>
          <p:cNvPr id="19" name="Slide Number Placeholder 18"/>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3</a:t>
            </a:fld>
            <a:endParaRPr lang="en-US" dirty="0"/>
          </a:p>
        </p:txBody>
      </p:sp>
      <p:sp>
        <p:nvSpPr>
          <p:cNvPr id="5" name="Down Arrow 4"/>
          <p:cNvSpPr/>
          <p:nvPr/>
        </p:nvSpPr>
        <p:spPr bwMode="auto">
          <a:xfrm>
            <a:off x="3476443" y="3715888"/>
            <a:ext cx="2009958" cy="398755"/>
          </a:xfrm>
          <a:prstGeom prst="downArrow">
            <a:avLst/>
          </a:prstGeom>
          <a:gradFill>
            <a:gsLst>
              <a:gs pos="0">
                <a:schemeClr val="accent1">
                  <a:alpha val="0"/>
                </a:schemeClr>
              </a:gs>
              <a:gs pos="100000">
                <a:schemeClr val="accent1"/>
              </a:gs>
            </a:gsLst>
            <a:lin ang="5400000" scaled="1"/>
          </a:gradFill>
          <a:ln w="9525" cap="flat" cmpd="sng" algn="ctr">
            <a:noFill/>
            <a:prstDash val="solid"/>
            <a:round/>
            <a:headEnd type="none" w="med" len="med"/>
            <a:tailEnd type="none" w="med" len="med"/>
          </a:ln>
          <a:effectLst>
            <a:outerShdw blurRad="292100" dist="38100" dir="5400000" sx="107000" sy="107000" algn="t"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algn="ctr" defTabSz="685773"/>
            <a:endParaRPr lang="en-US" sz="1500" dirty="0">
              <a:solidFill>
                <a:prstClr val="white"/>
              </a:solidFill>
              <a:latin typeface="Neo Sans Intel Medium" pitchFamily="34" charset="0"/>
              <a:cs typeface="Arial" charset="0"/>
            </a:endParaRPr>
          </a:p>
        </p:txBody>
      </p:sp>
      <p:sp>
        <p:nvSpPr>
          <p:cNvPr id="17" name="Rectangle 16"/>
          <p:cNvSpPr/>
          <p:nvPr/>
        </p:nvSpPr>
        <p:spPr bwMode="auto">
          <a:xfrm>
            <a:off x="0" y="426901"/>
            <a:ext cx="9144000" cy="1065718"/>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p>
            <a:pPr algn="ctr" defTabSz="685800"/>
            <a:r>
              <a:rPr lang="en-US" sz="1800" b="1">
                <a:solidFill>
                  <a:prstClr val="white"/>
                </a:solidFill>
              </a:rPr>
              <a:t>“Any sufficiently advanced technology</a:t>
            </a:r>
          </a:p>
          <a:p>
            <a:pPr algn="ctr" defTabSz="685800"/>
            <a:r>
              <a:rPr lang="en-US" sz="1800" b="1">
                <a:solidFill>
                  <a:prstClr val="white"/>
                </a:solidFill>
              </a:rPr>
              <a:t>is indistinguishable from magic”</a:t>
            </a:r>
            <a:r>
              <a:rPr lang="en-US" sz="1800">
                <a:solidFill>
                  <a:prstClr val="white"/>
                </a:solidFill>
              </a:rPr>
              <a:t/>
            </a:r>
            <a:br>
              <a:rPr lang="en-US" sz="1800">
                <a:solidFill>
                  <a:prstClr val="white"/>
                </a:solidFill>
              </a:rPr>
            </a:br>
            <a:r>
              <a:rPr lang="en-US" sz="1600" i="1">
                <a:solidFill>
                  <a:prstClr val="white"/>
                </a:solidFill>
              </a:rPr>
              <a:t> </a:t>
            </a:r>
            <a:r>
              <a:rPr lang="en-US" sz="1200" i="1">
                <a:solidFill>
                  <a:prstClr val="white"/>
                </a:solidFill>
              </a:rPr>
              <a:t>– Arthur C. Clarke 1973</a:t>
            </a:r>
            <a:endParaRPr lang="en-US" sz="1600" i="1" dirty="0">
              <a:solidFill>
                <a:prstClr val="white"/>
              </a:solidFill>
            </a:endParaRPr>
          </a:p>
        </p:txBody>
      </p:sp>
      <p:sp>
        <p:nvSpPr>
          <p:cNvPr id="18" name="TextBox 17"/>
          <p:cNvSpPr txBox="1"/>
          <p:nvPr/>
        </p:nvSpPr>
        <p:spPr>
          <a:xfrm>
            <a:off x="4460893" y="444004"/>
            <a:ext cx="184731" cy="400110"/>
          </a:xfrm>
          <a:prstGeom prst="rect">
            <a:avLst/>
          </a:prstGeom>
        </p:spPr>
        <p:txBody>
          <a:bodyPr wrap="none" rtlCol="0">
            <a:spAutoFit/>
          </a:bodyPr>
          <a:lstStyle/>
          <a:p>
            <a:pPr algn="ctr" defTabSz="685800"/>
            <a:endParaRPr lang="en-US" sz="2000" i="1" dirty="0">
              <a:solidFill>
                <a:prstClr val="white"/>
              </a:solidFill>
              <a:latin typeface="Intel Clear"/>
            </a:endParaRPr>
          </a:p>
        </p:txBody>
      </p:sp>
      <p:grpSp>
        <p:nvGrpSpPr>
          <p:cNvPr id="6" name="Group 5"/>
          <p:cNvGrpSpPr/>
          <p:nvPr/>
        </p:nvGrpSpPr>
        <p:grpSpPr>
          <a:xfrm>
            <a:off x="157999" y="1674558"/>
            <a:ext cx="2040766" cy="1398515"/>
            <a:chOff x="210665" y="2108200"/>
            <a:chExt cx="2721022" cy="1864687"/>
          </a:xfrm>
        </p:grpSpPr>
        <p:sp>
          <p:nvSpPr>
            <p:cNvPr id="7" name="Rectangle 6"/>
            <p:cNvSpPr/>
            <p:nvPr/>
          </p:nvSpPr>
          <p:spPr>
            <a:xfrm>
              <a:off x="210665" y="2201683"/>
              <a:ext cx="2721022" cy="1684046"/>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US" sz="1800" b="1" dirty="0">
                <a:solidFill>
                  <a:prstClr val="white"/>
                </a:solidFill>
              </a:endParaRPr>
            </a:p>
          </p:txBody>
        </p:sp>
        <p:sp>
          <p:nvSpPr>
            <p:cNvPr id="8" name="TextBox 7"/>
            <p:cNvSpPr txBox="1"/>
            <p:nvPr/>
          </p:nvSpPr>
          <p:spPr>
            <a:xfrm>
              <a:off x="358022" y="3111798"/>
              <a:ext cx="2426307" cy="640175"/>
            </a:xfrm>
            <a:prstGeom prst="rect">
              <a:avLst/>
            </a:prstGeom>
            <a:noFill/>
          </p:spPr>
          <p:txBody>
            <a:bodyPr wrap="none" rtlCol="0">
              <a:spAutoFit/>
            </a:bodyPr>
            <a:lstStyle/>
            <a:p>
              <a:pPr algn="ctr" defTabSz="685800">
                <a:lnSpc>
                  <a:spcPct val="70000"/>
                </a:lnSpc>
              </a:pPr>
              <a:r>
                <a:rPr lang="en-US" sz="1800" kern="0" dirty="0" smtClean="0">
                  <a:solidFill>
                    <a:sysClr val="window" lastClr="FFFFFF"/>
                  </a:solidFill>
                  <a:latin typeface="Intel Clear Pro"/>
                </a:rPr>
                <a:t>FEW Billion  </a:t>
              </a:r>
              <a:r>
                <a:rPr lang="en-US" sz="1800" kern="0" dirty="0">
                  <a:solidFill>
                    <a:sysClr val="window" lastClr="FFFFFF"/>
                  </a:solidFill>
                  <a:latin typeface="Intel Clear Pro"/>
                </a:rPr>
                <a:t/>
              </a:r>
              <a:br>
                <a:rPr lang="en-US" sz="1800" kern="0" dirty="0">
                  <a:solidFill>
                    <a:sysClr val="window" lastClr="FFFFFF"/>
                  </a:solidFill>
                  <a:latin typeface="Intel Clear Pro"/>
                </a:rPr>
              </a:br>
              <a:r>
                <a:rPr lang="en-US" sz="1800" kern="0" dirty="0">
                  <a:solidFill>
                    <a:sysClr val="window" lastClr="FFFFFF"/>
                  </a:solidFill>
                  <a:latin typeface="Intel Clear Pro"/>
                </a:rPr>
                <a:t>Logic Transistors per cm</a:t>
              </a:r>
              <a:r>
                <a:rPr lang="en-US" sz="1800" kern="0" baseline="30000" dirty="0">
                  <a:solidFill>
                    <a:sysClr val="window" lastClr="FFFFFF"/>
                  </a:solidFill>
                  <a:latin typeface="Intel Clear Pro"/>
                </a:rPr>
                <a:t>2</a:t>
              </a:r>
            </a:p>
          </p:txBody>
        </p:sp>
        <p:sp>
          <p:nvSpPr>
            <p:cNvPr id="27" name="Rectangle 26"/>
            <p:cNvSpPr/>
            <p:nvPr/>
          </p:nvSpPr>
          <p:spPr>
            <a:xfrm>
              <a:off x="656182" y="2188517"/>
              <a:ext cx="1829990" cy="1138774"/>
            </a:xfrm>
            <a:prstGeom prst="rect">
              <a:avLst/>
            </a:prstGeom>
          </p:spPr>
          <p:txBody>
            <a:bodyPr wrap="none">
              <a:spAutoFit/>
            </a:bodyPr>
            <a:lstStyle/>
            <a:p>
              <a:pPr algn="ctr" defTabSz="685773">
                <a:lnSpc>
                  <a:spcPct val="120000"/>
                </a:lnSpc>
                <a:defRPr/>
              </a:pPr>
              <a:r>
                <a:rPr lang="en-US" sz="4125" b="1" kern="0" dirty="0" smtClean="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FEW </a:t>
              </a:r>
              <a:r>
                <a:rPr lang="en-US" sz="3000"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x </a:t>
              </a:r>
              <a:r>
                <a:rPr lang="en-US" sz="4125"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10</a:t>
              </a:r>
              <a:r>
                <a:rPr lang="en-US" sz="4125" b="1" kern="0" baseline="300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9</a:t>
              </a:r>
            </a:p>
          </p:txBody>
        </p:sp>
        <p:sp>
          <p:nvSpPr>
            <p:cNvPr id="4" name="Rectangle 3"/>
            <p:cNvSpPr/>
            <p:nvPr/>
          </p:nvSpPr>
          <p:spPr bwMode="auto">
            <a:xfrm>
              <a:off x="210665" y="2108200"/>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1" name="Rectangle 20"/>
            <p:cNvSpPr/>
            <p:nvPr/>
          </p:nvSpPr>
          <p:spPr bwMode="auto">
            <a:xfrm>
              <a:off x="210665" y="3927168"/>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10" name="Group 9"/>
          <p:cNvGrpSpPr/>
          <p:nvPr/>
        </p:nvGrpSpPr>
        <p:grpSpPr>
          <a:xfrm>
            <a:off x="2425452" y="1674558"/>
            <a:ext cx="2040766" cy="1398515"/>
            <a:chOff x="3221503" y="2108200"/>
            <a:chExt cx="2721022" cy="1864687"/>
          </a:xfrm>
        </p:grpSpPr>
        <p:sp>
          <p:nvSpPr>
            <p:cNvPr id="9" name="Rectangle 8"/>
            <p:cNvSpPr/>
            <p:nvPr/>
          </p:nvSpPr>
          <p:spPr>
            <a:xfrm>
              <a:off x="3221503" y="2204443"/>
              <a:ext cx="2721022" cy="1684046"/>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US" sz="1800" b="1" dirty="0">
                <a:solidFill>
                  <a:prstClr val="white"/>
                </a:solidFill>
              </a:endParaRPr>
            </a:p>
          </p:txBody>
        </p:sp>
        <p:sp>
          <p:nvSpPr>
            <p:cNvPr id="13" name="Rectangle 12"/>
            <p:cNvSpPr/>
            <p:nvPr/>
          </p:nvSpPr>
          <p:spPr>
            <a:xfrm>
              <a:off x="3587938" y="2188517"/>
              <a:ext cx="1988152" cy="1138774"/>
            </a:xfrm>
            <a:prstGeom prst="rect">
              <a:avLst/>
            </a:prstGeom>
          </p:spPr>
          <p:txBody>
            <a:bodyPr wrap="none">
              <a:spAutoFit/>
            </a:bodyPr>
            <a:lstStyle/>
            <a:p>
              <a:pPr algn="ctr" defTabSz="685773">
                <a:lnSpc>
                  <a:spcPct val="120000"/>
                </a:lnSpc>
                <a:defRPr/>
              </a:pPr>
              <a:r>
                <a:rPr lang="en-US" sz="4125"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100+ </a:t>
              </a:r>
              <a:r>
                <a:rPr lang="en-US" sz="3000"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x </a:t>
              </a:r>
              <a:r>
                <a:rPr lang="en-US" sz="4125"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10</a:t>
              </a:r>
              <a:r>
                <a:rPr lang="en-US" sz="4125" b="1" kern="0" baseline="300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9</a:t>
              </a:r>
            </a:p>
          </p:txBody>
        </p:sp>
        <p:sp>
          <p:nvSpPr>
            <p:cNvPr id="22" name="TextBox 21"/>
            <p:cNvSpPr txBox="1"/>
            <p:nvPr/>
          </p:nvSpPr>
          <p:spPr>
            <a:xfrm>
              <a:off x="3616792" y="3111798"/>
              <a:ext cx="1930444" cy="640175"/>
            </a:xfrm>
            <a:prstGeom prst="rect">
              <a:avLst/>
            </a:prstGeom>
            <a:noFill/>
          </p:spPr>
          <p:txBody>
            <a:bodyPr wrap="none" rtlCol="0">
              <a:spAutoFit/>
            </a:bodyPr>
            <a:lstStyle>
              <a:defPPr>
                <a:defRPr lang="en-US"/>
              </a:defPPr>
              <a:lvl1pPr algn="ctr">
                <a:lnSpc>
                  <a:spcPct val="90000"/>
                </a:lnSpc>
                <a:defRPr sz="2400" kern="0">
                  <a:solidFill>
                    <a:sysClr val="window" lastClr="FFFFFF"/>
                  </a:solidFill>
                  <a:latin typeface="+mj-lt"/>
                </a:defRPr>
              </a:lvl1pPr>
            </a:lstStyle>
            <a:p>
              <a:pPr defTabSz="685800">
                <a:lnSpc>
                  <a:spcPct val="70000"/>
                </a:lnSpc>
              </a:pPr>
              <a:r>
                <a:rPr lang="en-US" sz="1800" dirty="0" smtClean="0"/>
                <a:t>Few 100 </a:t>
              </a:r>
              <a:r>
                <a:rPr lang="en-US" sz="1800" dirty="0"/>
                <a:t>Billion</a:t>
              </a:r>
            </a:p>
            <a:p>
              <a:pPr defTabSz="685800">
                <a:lnSpc>
                  <a:spcPct val="70000"/>
                </a:lnSpc>
              </a:pPr>
              <a:r>
                <a:rPr lang="en-US" sz="1800" dirty="0"/>
                <a:t>Memory Bits per </a:t>
              </a:r>
              <a:r>
                <a:rPr lang="en-US" sz="1800" dirty="0" err="1"/>
                <a:t>cm</a:t>
              </a:r>
              <a:r>
                <a:rPr lang="en-US" sz="1800" baseline="30000" dirty="0" err="1"/>
                <a:t>2</a:t>
              </a:r>
              <a:endParaRPr lang="en-US" sz="1800" baseline="30000" dirty="0"/>
            </a:p>
          </p:txBody>
        </p:sp>
        <p:sp>
          <p:nvSpPr>
            <p:cNvPr id="28" name="Rectangle 27"/>
            <p:cNvSpPr/>
            <p:nvPr/>
          </p:nvSpPr>
          <p:spPr bwMode="auto">
            <a:xfrm>
              <a:off x="3221503" y="2108200"/>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9" name="Rectangle 28"/>
            <p:cNvSpPr/>
            <p:nvPr/>
          </p:nvSpPr>
          <p:spPr bwMode="auto">
            <a:xfrm>
              <a:off x="3221503" y="3927168"/>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12" name="Group 11"/>
          <p:cNvGrpSpPr/>
          <p:nvPr/>
        </p:nvGrpSpPr>
        <p:grpSpPr>
          <a:xfrm>
            <a:off x="4692906" y="1674558"/>
            <a:ext cx="2040766" cy="1398515"/>
            <a:chOff x="6255358" y="2108200"/>
            <a:chExt cx="2721022" cy="1864687"/>
          </a:xfrm>
        </p:grpSpPr>
        <p:sp>
          <p:nvSpPr>
            <p:cNvPr id="11" name="Rectangle 10"/>
            <p:cNvSpPr/>
            <p:nvPr/>
          </p:nvSpPr>
          <p:spPr>
            <a:xfrm>
              <a:off x="6255358" y="2204443"/>
              <a:ext cx="2721022" cy="1684046"/>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US" sz="1800" b="1" dirty="0">
                <a:solidFill>
                  <a:prstClr val="white"/>
                </a:solidFill>
              </a:endParaRPr>
            </a:p>
          </p:txBody>
        </p:sp>
        <p:sp>
          <p:nvSpPr>
            <p:cNvPr id="23" name="Rectangle 22"/>
            <p:cNvSpPr/>
            <p:nvPr/>
          </p:nvSpPr>
          <p:spPr>
            <a:xfrm>
              <a:off x="7049260" y="2177015"/>
              <a:ext cx="1133216" cy="985314"/>
            </a:xfrm>
            <a:prstGeom prst="rect">
              <a:avLst/>
            </a:prstGeom>
          </p:spPr>
          <p:txBody>
            <a:bodyPr wrap="none">
              <a:spAutoFit/>
            </a:bodyPr>
            <a:lstStyle/>
            <a:p>
              <a:pPr algn="ctr" defTabSz="685773">
                <a:lnSpc>
                  <a:spcPct val="120000"/>
                </a:lnSpc>
                <a:defRPr/>
              </a:pPr>
              <a:r>
                <a:rPr lang="en-US" sz="4125" b="1" kern="0" dirty="0" smtClean="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~10</a:t>
              </a:r>
              <a:r>
                <a:rPr lang="en-US" sz="4125" b="1" kern="0" baseline="30000" dirty="0" smtClean="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21</a:t>
              </a:r>
              <a:endParaRPr lang="en-US" sz="4125" b="1" kern="0" baseline="300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4" name="TextBox 23"/>
            <p:cNvSpPr txBox="1"/>
            <p:nvPr/>
          </p:nvSpPr>
          <p:spPr>
            <a:xfrm>
              <a:off x="6395235" y="3111798"/>
              <a:ext cx="2441267" cy="640175"/>
            </a:xfrm>
            <a:prstGeom prst="rect">
              <a:avLst/>
            </a:prstGeom>
            <a:noFill/>
          </p:spPr>
          <p:txBody>
            <a:bodyPr wrap="none" rtlCol="0">
              <a:spAutoFit/>
            </a:bodyPr>
            <a:lstStyle>
              <a:defPPr>
                <a:defRPr lang="en-US"/>
              </a:defPPr>
              <a:lvl1pPr algn="ctr">
                <a:lnSpc>
                  <a:spcPct val="90000"/>
                </a:lnSpc>
                <a:defRPr sz="2400" kern="0">
                  <a:solidFill>
                    <a:sysClr val="window" lastClr="FFFFFF"/>
                  </a:solidFill>
                  <a:latin typeface="+mj-lt"/>
                </a:defRPr>
              </a:lvl1pPr>
            </a:lstStyle>
            <a:p>
              <a:pPr defTabSz="685800">
                <a:lnSpc>
                  <a:spcPct val="70000"/>
                </a:lnSpc>
              </a:pPr>
              <a:r>
                <a:rPr lang="en-US" sz="1800" dirty="0" smtClean="0"/>
                <a:t>About a Sextillion</a:t>
              </a:r>
              <a:endParaRPr lang="en-US" sz="1800" dirty="0"/>
            </a:p>
            <a:p>
              <a:pPr defTabSz="685800">
                <a:lnSpc>
                  <a:spcPct val="70000"/>
                </a:lnSpc>
              </a:pPr>
              <a:r>
                <a:rPr lang="en-US" sz="1800" dirty="0"/>
                <a:t>Shipped </a:t>
              </a:r>
              <a:r>
                <a:rPr lang="en-US" sz="1800" dirty="0" smtClean="0"/>
                <a:t>Worldwide per </a:t>
              </a:r>
              <a:r>
                <a:rPr lang="en-US" sz="1800" smtClean="0"/>
                <a:t>yr</a:t>
              </a:r>
              <a:endParaRPr lang="en-US" sz="1800" dirty="0"/>
            </a:p>
          </p:txBody>
        </p:sp>
        <p:sp>
          <p:nvSpPr>
            <p:cNvPr id="30" name="Rectangle 29"/>
            <p:cNvSpPr/>
            <p:nvPr/>
          </p:nvSpPr>
          <p:spPr bwMode="auto">
            <a:xfrm>
              <a:off x="6255358" y="2108200"/>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31" name="Rectangle 30"/>
            <p:cNvSpPr/>
            <p:nvPr/>
          </p:nvSpPr>
          <p:spPr bwMode="auto">
            <a:xfrm>
              <a:off x="6255358" y="3927168"/>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15" name="Group 14"/>
          <p:cNvGrpSpPr/>
          <p:nvPr/>
        </p:nvGrpSpPr>
        <p:grpSpPr>
          <a:xfrm>
            <a:off x="6960360" y="1674558"/>
            <a:ext cx="2040766" cy="1398515"/>
            <a:chOff x="9280479" y="2108200"/>
            <a:chExt cx="2721022" cy="1864687"/>
          </a:xfrm>
        </p:grpSpPr>
        <p:sp>
          <p:nvSpPr>
            <p:cNvPr id="14" name="Rectangle 13"/>
            <p:cNvSpPr/>
            <p:nvPr/>
          </p:nvSpPr>
          <p:spPr>
            <a:xfrm>
              <a:off x="9280479" y="2202685"/>
              <a:ext cx="2721022" cy="1687562"/>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US" sz="1800" b="1" dirty="0">
                <a:solidFill>
                  <a:prstClr val="white"/>
                </a:solidFill>
              </a:endParaRPr>
            </a:p>
          </p:txBody>
        </p:sp>
        <p:sp>
          <p:nvSpPr>
            <p:cNvPr id="25" name="Rectangle 24"/>
            <p:cNvSpPr/>
            <p:nvPr/>
          </p:nvSpPr>
          <p:spPr>
            <a:xfrm>
              <a:off x="9606306" y="2188517"/>
              <a:ext cx="2069371" cy="1138774"/>
            </a:xfrm>
            <a:prstGeom prst="rect">
              <a:avLst/>
            </a:prstGeom>
          </p:spPr>
          <p:txBody>
            <a:bodyPr wrap="none">
              <a:spAutoFit/>
            </a:bodyPr>
            <a:lstStyle/>
            <a:p>
              <a:pPr algn="ctr" defTabSz="685773">
                <a:lnSpc>
                  <a:spcPct val="120000"/>
                </a:lnSpc>
                <a:defRPr/>
              </a:pPr>
              <a:r>
                <a:rPr lang="en-US" sz="4125" b="1" kern="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2X Better</a:t>
              </a:r>
              <a:endParaRPr lang="en-US" sz="4125" b="1" kern="0" baseline="300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6" name="TextBox 25"/>
            <p:cNvSpPr txBox="1"/>
            <p:nvPr/>
          </p:nvSpPr>
          <p:spPr>
            <a:xfrm>
              <a:off x="9643708" y="3111798"/>
              <a:ext cx="1994563" cy="640175"/>
            </a:xfrm>
            <a:prstGeom prst="rect">
              <a:avLst/>
            </a:prstGeom>
            <a:noFill/>
          </p:spPr>
          <p:txBody>
            <a:bodyPr wrap="none" rtlCol="0">
              <a:spAutoFit/>
            </a:bodyPr>
            <a:lstStyle>
              <a:defPPr>
                <a:defRPr lang="en-US"/>
              </a:defPPr>
              <a:lvl1pPr algn="ctr">
                <a:lnSpc>
                  <a:spcPct val="90000"/>
                </a:lnSpc>
                <a:defRPr sz="2400" kern="0">
                  <a:solidFill>
                    <a:sysClr val="window" lastClr="FFFFFF"/>
                  </a:solidFill>
                  <a:latin typeface="+mj-lt"/>
                </a:defRPr>
              </a:lvl1pPr>
            </a:lstStyle>
            <a:p>
              <a:pPr defTabSz="685800">
                <a:lnSpc>
                  <a:spcPct val="70000"/>
                </a:lnSpc>
              </a:pPr>
              <a:r>
                <a:rPr lang="en-US" sz="1800" dirty="0"/>
                <a:t>Than the </a:t>
              </a:r>
              <a:br>
                <a:rPr lang="en-US" sz="1800" dirty="0"/>
              </a:br>
              <a:r>
                <a:rPr lang="en-US" sz="1800" dirty="0"/>
                <a:t>Previous Generation</a:t>
              </a:r>
            </a:p>
          </p:txBody>
        </p:sp>
        <p:sp>
          <p:nvSpPr>
            <p:cNvPr id="32" name="Rectangle 31"/>
            <p:cNvSpPr/>
            <p:nvPr/>
          </p:nvSpPr>
          <p:spPr bwMode="auto">
            <a:xfrm>
              <a:off x="9280479" y="2108200"/>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33" name="Rectangle 32"/>
            <p:cNvSpPr/>
            <p:nvPr/>
          </p:nvSpPr>
          <p:spPr bwMode="auto">
            <a:xfrm>
              <a:off x="9280479" y="3927168"/>
              <a:ext cx="2721022" cy="45719"/>
            </a:xfrm>
            <a:prstGeom prst="rect">
              <a:avLst/>
            </a:prstGeom>
            <a:solidFill>
              <a:schemeClr val="accent3">
                <a:alpha val="70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800">
                <a:lnSpc>
                  <a:spcPct val="95000"/>
                </a:lnSpc>
                <a:spcBef>
                  <a:spcPct val="30000"/>
                </a:spcBef>
                <a:buClr>
                  <a:prstClr val="white"/>
                </a:buClr>
              </a:pPr>
              <a:endParaRPr lang="en-US" sz="15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spTree>
    <p:extLst>
      <p:ext uri="{BB962C8B-B14F-4D97-AF65-F5344CB8AC3E}">
        <p14:creationId xmlns:p14="http://schemas.microsoft.com/office/powerpoint/2010/main" val="126302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Leading Edge Process Technology</a:t>
            </a:r>
            <a:endParaRPr lang="en-US" sz="4400" dirty="0"/>
          </a:p>
        </p:txBody>
      </p:sp>
      <p:sp>
        <p:nvSpPr>
          <p:cNvPr id="3" name="Slide Number Placeholder 2"/>
          <p:cNvSpPr>
            <a:spLocks noGrp="1"/>
          </p:cNvSpPr>
          <p:nvPr>
            <p:ph type="sldNum" sz="quarter" idx="4294967295"/>
          </p:nvPr>
        </p:nvSpPr>
        <p:spPr>
          <a:xfrm>
            <a:off x="5730875" y="4705350"/>
            <a:ext cx="3413125" cy="438150"/>
          </a:xfrm>
        </p:spPr>
        <p:txBody>
          <a:bodyPr/>
          <a:lstStyle/>
          <a:p>
            <a:pPr defTabSz="801929"/>
            <a:fld id="{7957AEE3-981B-FB40-ACA5-A2DED1DE527A}" type="slidenum">
              <a:rPr lang="en-US" smtClean="0"/>
              <a:pPr defTabSz="801929"/>
              <a:t>4</a:t>
            </a:fld>
            <a:endParaRPr lang="en-US" dirty="0"/>
          </a:p>
        </p:txBody>
      </p:sp>
      <p:sp>
        <p:nvSpPr>
          <p:cNvPr id="50" name="TextBox 49"/>
          <p:cNvSpPr txBox="1"/>
          <p:nvPr/>
        </p:nvSpPr>
        <p:spPr>
          <a:xfrm>
            <a:off x="1" y="1161536"/>
            <a:ext cx="9144000" cy="979345"/>
          </a:xfrm>
          <a:prstGeom prst="rect">
            <a:avLst/>
          </a:prstGeom>
          <a:solidFill>
            <a:schemeClr val="accent1">
              <a:alpha val="40000"/>
            </a:schemeClr>
          </a:solidFill>
        </p:spPr>
        <p:txBody>
          <a:bodyPr vert="horz" wrap="square" lIns="68529" tIns="34266" rIns="68529" bIns="34266" numCol="1" rtlCol="0" anchor="ctr" anchorCtr="0" compatLnSpc="1">
            <a:prstTxWarp prst="textNoShape">
              <a:avLst/>
            </a:prstTxWarp>
            <a:noAutofit/>
          </a:bodyPr>
          <a:lstStyle>
            <a:defPPr>
              <a:defRPr lang="en-US"/>
            </a:defPPr>
            <a:lvl1pPr algn="ctr" defTabSz="685800">
              <a:defRPr sz="1800" b="1">
                <a:solidFill>
                  <a:prstClr val="white"/>
                </a:solidFill>
              </a:defRPr>
            </a:lvl1pPr>
          </a:lstStyle>
          <a:p>
            <a:r>
              <a:rPr lang="en-US" sz="2400" dirty="0"/>
              <a:t>“The reports of my death are greatly exaggerated”</a:t>
            </a:r>
            <a:br>
              <a:rPr lang="en-US" sz="2400" dirty="0"/>
            </a:br>
            <a:r>
              <a:rPr lang="en-US" sz="1600" b="0" i="1" dirty="0"/>
              <a:t> – Mark Twain 1897</a:t>
            </a:r>
          </a:p>
        </p:txBody>
      </p:sp>
      <p:grpSp>
        <p:nvGrpSpPr>
          <p:cNvPr id="2" name="Group 1"/>
          <p:cNvGrpSpPr/>
          <p:nvPr/>
        </p:nvGrpSpPr>
        <p:grpSpPr>
          <a:xfrm>
            <a:off x="-60056" y="2564185"/>
            <a:ext cx="9258232" cy="2222800"/>
            <a:chOff x="-60056" y="2564185"/>
            <a:chExt cx="9258232" cy="2222800"/>
          </a:xfrm>
        </p:grpSpPr>
        <p:sp>
          <p:nvSpPr>
            <p:cNvPr id="71" name="TextBox 70"/>
            <p:cNvSpPr txBox="1"/>
            <p:nvPr/>
          </p:nvSpPr>
          <p:spPr>
            <a:xfrm>
              <a:off x="3378798" y="2930301"/>
              <a:ext cx="1175466" cy="1013383"/>
            </a:xfrm>
            <a:prstGeom prst="roundRect">
              <a:avLst>
                <a:gd name="adj" fmla="val 4840"/>
              </a:avLst>
            </a:prstGeom>
            <a:gradFill>
              <a:gsLst>
                <a:gs pos="0">
                  <a:srgbClr val="0070C0"/>
                </a:gs>
                <a:gs pos="50000">
                  <a:srgbClr val="0070C0">
                    <a:alpha val="23000"/>
                  </a:srgbClr>
                </a:gs>
                <a:gs pos="100000">
                  <a:srgbClr val="00AEEF">
                    <a:tint val="23500"/>
                    <a:satMod val="160000"/>
                    <a:alpha val="0"/>
                  </a:srgbClr>
                </a:gs>
              </a:gsLst>
              <a:lin ang="5400000" scaled="0"/>
            </a:grad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Hi-K Metal Gate</a:t>
              </a:r>
              <a:endParaRPr kumimoji="0" lang="en-US" sz="1100" b="0" i="0" u="none" strike="noStrike" kern="0" cap="none" spc="0" normalizeH="0" baseline="0" noProof="0" dirty="0">
                <a:ln>
                  <a:noFill/>
                </a:ln>
                <a:solidFill>
                  <a:prstClr val="white"/>
                </a:solidFill>
                <a:effectLst/>
                <a:uLnTx/>
                <a:uFillTx/>
              </a:endParaRPr>
            </a:p>
          </p:txBody>
        </p:sp>
        <p:sp>
          <p:nvSpPr>
            <p:cNvPr id="72" name="TextBox 71"/>
            <p:cNvSpPr txBox="1"/>
            <p:nvPr/>
          </p:nvSpPr>
          <p:spPr>
            <a:xfrm>
              <a:off x="482527" y="2564185"/>
              <a:ext cx="1420777" cy="1011619"/>
            </a:xfrm>
            <a:prstGeom prst="roundRect">
              <a:avLst>
                <a:gd name="adj" fmla="val 4840"/>
              </a:avLst>
            </a:prstGeom>
            <a:gradFill>
              <a:gsLst>
                <a:gs pos="0">
                  <a:srgbClr val="0070C0"/>
                </a:gs>
                <a:gs pos="50000">
                  <a:srgbClr val="0070C0">
                    <a:alpha val="23000"/>
                  </a:srgbClr>
                </a:gs>
                <a:gs pos="100000">
                  <a:srgbClr val="00AEEF">
                    <a:tint val="23500"/>
                    <a:satMod val="160000"/>
                    <a:alpha val="0"/>
                  </a:srgbClr>
                </a:gs>
              </a:gsLst>
              <a:lin ang="5400000" scaled="0"/>
            </a:grad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 Strained Silicon</a:t>
              </a:r>
              <a:endParaRPr kumimoji="0" lang="en-US" sz="1100" b="0" i="0" u="none" strike="noStrike" kern="0" cap="none" spc="0" normalizeH="0" baseline="0" noProof="0" dirty="0">
                <a:ln>
                  <a:noFill/>
                </a:ln>
                <a:solidFill>
                  <a:prstClr val="white"/>
                </a:solidFill>
                <a:effectLst/>
                <a:uLnTx/>
                <a:uFillTx/>
              </a:endParaRPr>
            </a:p>
          </p:txBody>
        </p:sp>
        <p:sp>
          <p:nvSpPr>
            <p:cNvPr id="73" name="TextBox 72"/>
            <p:cNvSpPr txBox="1"/>
            <p:nvPr/>
          </p:nvSpPr>
          <p:spPr>
            <a:xfrm>
              <a:off x="5487713" y="3173730"/>
              <a:ext cx="1175466" cy="1013383"/>
            </a:xfrm>
            <a:prstGeom prst="roundRect">
              <a:avLst>
                <a:gd name="adj" fmla="val 4840"/>
              </a:avLst>
            </a:prstGeom>
            <a:gradFill>
              <a:gsLst>
                <a:gs pos="0">
                  <a:srgbClr val="0070C0"/>
                </a:gs>
                <a:gs pos="50000">
                  <a:srgbClr val="0070C0">
                    <a:alpha val="23000"/>
                  </a:srgbClr>
                </a:gs>
                <a:gs pos="100000">
                  <a:srgbClr val="00AEEF">
                    <a:tint val="23500"/>
                    <a:satMod val="160000"/>
                    <a:alpha val="0"/>
                  </a:srgbClr>
                </a:gs>
              </a:gsLst>
              <a:lin ang="5400000" scaled="0"/>
            </a:grad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3D Transistors</a:t>
              </a:r>
              <a:endParaRPr kumimoji="0" lang="en-US" sz="1100" b="0" i="0" u="none" strike="noStrike" kern="0" cap="none" spc="0" normalizeH="0" baseline="0" noProof="0" dirty="0">
                <a:ln>
                  <a:noFill/>
                </a:ln>
                <a:solidFill>
                  <a:prstClr val="white"/>
                </a:solidFill>
                <a:effectLst/>
                <a:uLnTx/>
                <a:uFillTx/>
              </a:endParaRPr>
            </a:p>
          </p:txBody>
        </p:sp>
        <p:sp>
          <p:nvSpPr>
            <p:cNvPr id="74" name="Right Arrow 73"/>
            <p:cNvSpPr/>
            <p:nvPr/>
          </p:nvSpPr>
          <p:spPr bwMode="auto">
            <a:xfrm rot="277360">
              <a:off x="-60056" y="3413398"/>
              <a:ext cx="9228390" cy="540700"/>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prstClr val="white"/>
                </a:buClr>
                <a:buFont typeface="Wingdings" pitchFamily="2" charset="2"/>
                <a:buNone/>
                <a:defRPr/>
              </a:pPr>
              <a:endParaRPr lang="en-US" sz="1100" kern="0" smtClean="0">
                <a:solidFill>
                  <a:srgbClr val="FFFFFF"/>
                </a:solidFill>
                <a:effectLst>
                  <a:outerShdw blurRad="38100" dist="38100" dir="2700000" algn="tl">
                    <a:srgbClr val="000000">
                      <a:alpha val="43137"/>
                    </a:srgbClr>
                  </a:outerShdw>
                </a:effectLst>
                <a:latin typeface="Arial Narrow" pitchFamily="34" charset="0"/>
              </a:endParaRPr>
            </a:p>
          </p:txBody>
        </p:sp>
        <p:pic>
          <p:nvPicPr>
            <p:cNvPr id="75" name="Picture 2" descr="L:\RESTRICT\WORKING\OTELLINI\2009\2009_05_IM\Images\65nm.png"/>
            <p:cNvPicPr>
              <a:picLocks noChangeAspect="1" noChangeArrowheads="1"/>
            </p:cNvPicPr>
            <p:nvPr/>
          </p:nvPicPr>
          <p:blipFill rotWithShape="1">
            <a:blip r:embed="rId3" cstate="email">
              <a:duotone>
                <a:srgbClr val="004280">
                  <a:shade val="45000"/>
                  <a:satMod val="135000"/>
                </a:srgbClr>
                <a:prstClr val="white"/>
              </a:duotone>
              <a:extLst>
                <a:ext uri="{28A0092B-C50C-407E-A947-70E740481C1C}">
                  <a14:useLocalDpi xmlns:a14="http://schemas.microsoft.com/office/drawing/2010/main"/>
                </a:ext>
              </a:extLst>
            </a:blip>
            <a:srcRect/>
            <a:stretch/>
          </p:blipFill>
          <p:spPr bwMode="auto">
            <a:xfrm rot="435068">
              <a:off x="2113914" y="2994204"/>
              <a:ext cx="1119864" cy="1111322"/>
            </a:xfrm>
            <a:prstGeom prst="ellipse">
              <a:avLst/>
            </a:prstGeom>
            <a:noFill/>
            <a:ln w="57150">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6" name="Picture 3" descr="L:\RESTRICT\WORKING\OTELLINI\2009\2009_05_IM\Images\90nm.png"/>
            <p:cNvPicPr>
              <a:picLocks noChangeAspect="1" noChangeArrowheads="1"/>
            </p:cNvPicPr>
            <p:nvPr/>
          </p:nvPicPr>
          <p:blipFill rotWithShape="1">
            <a:blip r:embed="rId4" cstate="email">
              <a:duotone>
                <a:srgbClr val="004280">
                  <a:shade val="45000"/>
                  <a:satMod val="135000"/>
                </a:srgbClr>
                <a:prstClr val="white"/>
              </a:duotone>
              <a:extLst>
                <a:ext uri="{28A0092B-C50C-407E-A947-70E740481C1C}">
                  <a14:useLocalDpi xmlns:a14="http://schemas.microsoft.com/office/drawing/2010/main"/>
                </a:ext>
              </a:extLst>
            </a:blip>
            <a:srcRect/>
            <a:stretch/>
          </p:blipFill>
          <p:spPr bwMode="auto">
            <a:xfrm>
              <a:off x="532052" y="2827674"/>
              <a:ext cx="1321728" cy="1277852"/>
            </a:xfrm>
            <a:prstGeom prst="ellipse">
              <a:avLst/>
            </a:prstGeom>
            <a:noFill/>
            <a:ln w="57150">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7" name="Picture 4" descr="L:\RESTRICT\WORKING\OTELLINI\2009\2009_05_IM\Images\45nm.png"/>
            <p:cNvPicPr>
              <a:picLocks noChangeAspect="1" noChangeArrowheads="1"/>
            </p:cNvPicPr>
            <p:nvPr/>
          </p:nvPicPr>
          <p:blipFill rotWithShape="1">
            <a:blip r:embed="rId5" cstate="email">
              <a:duotone>
                <a:srgbClr val="004280">
                  <a:shade val="45000"/>
                  <a:satMod val="135000"/>
                </a:srgbClr>
                <a:prstClr val="white"/>
              </a:duotone>
              <a:extLst>
                <a:ext uri="{28A0092B-C50C-407E-A947-70E740481C1C}">
                  <a14:useLocalDpi xmlns:a14="http://schemas.microsoft.com/office/drawing/2010/main"/>
                </a:ext>
              </a:extLst>
            </a:blip>
            <a:srcRect/>
            <a:stretch/>
          </p:blipFill>
          <p:spPr bwMode="auto">
            <a:xfrm rot="1233387">
              <a:off x="3493911" y="3181239"/>
              <a:ext cx="927612" cy="924287"/>
            </a:xfrm>
            <a:prstGeom prst="ellipse">
              <a:avLst/>
            </a:prstGeom>
            <a:noFill/>
            <a:ln w="57150">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8" name="Picture 5" descr="L:\RESTRICT\WORKING\OTELLINI\2010\2010_01_CES\Images\Contemporary Slicon Images\32nm_gate.PNG"/>
            <p:cNvPicPr>
              <a:picLocks noChangeAspect="1" noChangeArrowheads="1"/>
            </p:cNvPicPr>
            <p:nvPr/>
          </p:nvPicPr>
          <p:blipFill rotWithShape="1">
            <a:blip r:embed="rId6" cstate="email">
              <a:duotone>
                <a:srgbClr val="004280">
                  <a:shade val="45000"/>
                  <a:satMod val="135000"/>
                </a:srgb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4681656" y="3320225"/>
              <a:ext cx="809461" cy="785301"/>
            </a:xfrm>
            <a:prstGeom prst="ellipse">
              <a:avLst/>
            </a:prstGeom>
            <a:noFill/>
            <a:ln w="57150">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9" name="Picture 7" descr="http://assets.vr-zone.net/12064/tri2.jpg"/>
            <p:cNvPicPr>
              <a:picLocks noChangeAspect="1" noChangeArrowheads="1"/>
            </p:cNvPicPr>
            <p:nvPr/>
          </p:nvPicPr>
          <p:blipFill rotWithShape="1">
            <a:blip r:embed="rId8" cstate="email">
              <a:duotone>
                <a:srgbClr val="004280">
                  <a:shade val="45000"/>
                  <a:satMod val="135000"/>
                </a:srgbClr>
                <a:prstClr val="white"/>
              </a:duotone>
              <a:extLst>
                <a:ext uri="{28A0092B-C50C-407E-A947-70E740481C1C}">
                  <a14:useLocalDpi xmlns:a14="http://schemas.microsoft.com/office/drawing/2010/main"/>
                </a:ext>
              </a:extLst>
            </a:blip>
            <a:srcRect/>
            <a:stretch/>
          </p:blipFill>
          <p:spPr bwMode="auto">
            <a:xfrm>
              <a:off x="5753304" y="3432862"/>
              <a:ext cx="659061" cy="672664"/>
            </a:xfrm>
            <a:prstGeom prst="ellipse">
              <a:avLst/>
            </a:prstGeom>
            <a:noFill/>
            <a:ln w="57150">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0" name="Oval 79"/>
            <p:cNvSpPr/>
            <p:nvPr/>
          </p:nvSpPr>
          <p:spPr bwMode="auto">
            <a:xfrm>
              <a:off x="7471423" y="3711947"/>
              <a:ext cx="418332" cy="418332"/>
            </a:xfrm>
            <a:prstGeom prst="ellipse">
              <a:avLst/>
            </a:prstGeom>
            <a:solidFill>
              <a:schemeClr val="bg1">
                <a:lumMod val="40000"/>
                <a:lumOff val="60000"/>
                <a:alpha val="99000"/>
              </a:schemeClr>
            </a:solidFill>
            <a:ln w="57150"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prstClr val="white"/>
                </a:buClr>
                <a:buFont typeface="Wingdings" pitchFamily="2" charset="2"/>
                <a:buNone/>
                <a:defRPr/>
              </a:pPr>
              <a:endParaRPr lang="en-US" sz="1100" kern="0" smtClean="0">
                <a:solidFill>
                  <a:srgbClr val="FFFFFF"/>
                </a:solidFill>
                <a:effectLst>
                  <a:outerShdw blurRad="38100" dist="38100" dir="2700000" algn="tl">
                    <a:srgbClr val="000000">
                      <a:alpha val="43137"/>
                    </a:srgbClr>
                  </a:outerShdw>
                </a:effectLst>
                <a:latin typeface="Arial Narrow" pitchFamily="34" charset="0"/>
              </a:endParaRPr>
            </a:p>
          </p:txBody>
        </p:sp>
        <p:sp>
          <p:nvSpPr>
            <p:cNvPr id="81" name="Oval 80"/>
            <p:cNvSpPr/>
            <p:nvPr/>
          </p:nvSpPr>
          <p:spPr bwMode="auto">
            <a:xfrm>
              <a:off x="8116744" y="3820862"/>
              <a:ext cx="309417" cy="309417"/>
            </a:xfrm>
            <a:prstGeom prst="ellipse">
              <a:avLst/>
            </a:prstGeom>
            <a:solidFill>
              <a:schemeClr val="bg1">
                <a:lumMod val="75000"/>
                <a:alpha val="99000"/>
              </a:schemeClr>
            </a:solidFill>
            <a:ln w="57150"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prstClr val="white"/>
                </a:buClr>
                <a:buFont typeface="Wingdings" pitchFamily="2" charset="2"/>
                <a:buNone/>
                <a:defRPr/>
              </a:pPr>
              <a:endParaRPr lang="en-US" sz="1100" kern="0" smtClean="0">
                <a:solidFill>
                  <a:srgbClr val="FFFFFF"/>
                </a:solidFill>
                <a:effectLst>
                  <a:outerShdw blurRad="38100" dist="38100" dir="2700000" algn="tl">
                    <a:srgbClr val="000000">
                      <a:alpha val="43137"/>
                    </a:srgbClr>
                  </a:outerShdw>
                </a:effectLst>
                <a:latin typeface="Arial Narrow" pitchFamily="34" charset="0"/>
              </a:endParaRPr>
            </a:p>
          </p:txBody>
        </p:sp>
        <p:sp>
          <p:nvSpPr>
            <p:cNvPr id="82" name="TextBox 81"/>
            <p:cNvSpPr txBox="1"/>
            <p:nvPr/>
          </p:nvSpPr>
          <p:spPr>
            <a:xfrm>
              <a:off x="2284155"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65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3" name="TextBox 82"/>
            <p:cNvSpPr txBox="1"/>
            <p:nvPr/>
          </p:nvSpPr>
          <p:spPr>
            <a:xfrm>
              <a:off x="3568026"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45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4" name="TextBox 83"/>
            <p:cNvSpPr txBox="1"/>
            <p:nvPr/>
          </p:nvSpPr>
          <p:spPr>
            <a:xfrm>
              <a:off x="4696697"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32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5" name="TextBox 84"/>
            <p:cNvSpPr txBox="1"/>
            <p:nvPr/>
          </p:nvSpPr>
          <p:spPr>
            <a:xfrm>
              <a:off x="5693145"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22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6" name="TextBox 85"/>
            <p:cNvSpPr txBox="1"/>
            <p:nvPr/>
          </p:nvSpPr>
          <p:spPr>
            <a:xfrm>
              <a:off x="6557993"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14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7" name="TextBox 86"/>
            <p:cNvSpPr txBox="1"/>
            <p:nvPr/>
          </p:nvSpPr>
          <p:spPr>
            <a:xfrm>
              <a:off x="7295720" y="4222356"/>
              <a:ext cx="779380" cy="564129"/>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3C71"/>
                  </a:solidFill>
                  <a:effectLst/>
                  <a:uLnTx/>
                  <a:uFillTx/>
                </a:rPr>
                <a:t> </a:t>
              </a:r>
              <a:r>
                <a:rPr kumimoji="0" lang="en-US" sz="1600" b="0" i="0" u="none" strike="noStrike" kern="0" cap="none" spc="0" normalizeH="0" baseline="0" noProof="0" dirty="0" smtClean="0">
                  <a:ln>
                    <a:noFill/>
                  </a:ln>
                  <a:solidFill>
                    <a:srgbClr val="003C71"/>
                  </a:solidFill>
                  <a:effectLst/>
                  <a:uLnTx/>
                  <a:uFillTx/>
                </a:rPr>
                <a:t/>
              </a:r>
              <a:br>
                <a:rPr kumimoji="0" lang="en-US" sz="1600" b="0" i="0" u="none" strike="noStrike" kern="0" cap="none" spc="0" normalizeH="0" baseline="0" noProof="0" dirty="0" smtClean="0">
                  <a:ln>
                    <a:noFill/>
                  </a:ln>
                  <a:solidFill>
                    <a:srgbClr val="003C71"/>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10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89" name="TextBox 88"/>
            <p:cNvSpPr txBox="1"/>
            <p:nvPr/>
          </p:nvSpPr>
          <p:spPr>
            <a:xfrm>
              <a:off x="803226" y="4222356"/>
              <a:ext cx="779380"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3C71"/>
                  </a:solidFill>
                  <a:effectLst/>
                  <a:uLnTx/>
                  <a:uFillTx/>
                </a:rPr>
                <a:t> </a:t>
              </a:r>
              <a:r>
                <a:rPr kumimoji="0" lang="en-US" sz="1600" b="0" i="0" u="none" strike="noStrike" kern="0" cap="none" spc="0" normalizeH="0" baseline="0" noProof="0" dirty="0" smtClean="0">
                  <a:ln>
                    <a:noFill/>
                  </a:ln>
                  <a:solidFill>
                    <a:srgbClr val="003C71"/>
                  </a:solidFill>
                  <a:effectLst/>
                  <a:uLnTx/>
                  <a:uFillTx/>
                </a:rPr>
                <a:t/>
              </a:r>
              <a:br>
                <a:rPr kumimoji="0" lang="en-US" sz="1600" b="0" i="0" u="none" strike="noStrike" kern="0" cap="none" spc="0" normalizeH="0" baseline="0" noProof="0" dirty="0" smtClean="0">
                  <a:ln>
                    <a:noFill/>
                  </a:ln>
                  <a:solidFill>
                    <a:srgbClr val="003C71"/>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90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pic>
          <p:nvPicPr>
            <p:cNvPr id="90" name="Picture 2" descr="image001"/>
            <p:cNvPicPr>
              <a:picLocks noChangeAspect="1" noChangeArrowheads="1"/>
            </p:cNvPicPr>
            <p:nvPr/>
          </p:nvPicPr>
          <p:blipFill rotWithShape="1">
            <a:blip r:embed="rId9" cstate="email">
              <a:duotone>
                <a:srgbClr val="009CDA">
                  <a:shade val="45000"/>
                  <a:satMod val="135000"/>
                </a:srgbClr>
                <a:prstClr val="white"/>
              </a:duotone>
              <a:extLst>
                <a:ext uri="{BEBA8EAE-BF5A-486C-A8C5-ECC9F3942E4B}">
                  <a14:imgProps xmlns:a14="http://schemas.microsoft.com/office/drawing/2010/main">
                    <a14:imgLayer r:embed="rId10">
                      <a14:imgEffect>
                        <a14:colorTemperature colorTemp="6499"/>
                      </a14:imgEffect>
                    </a14:imgLayer>
                  </a14:imgProps>
                </a:ext>
                <a:ext uri="{28A0092B-C50C-407E-A947-70E740481C1C}">
                  <a14:useLocalDpi xmlns:a14="http://schemas.microsoft.com/office/drawing/2010/main"/>
                </a:ext>
              </a:extLst>
            </a:blip>
            <a:srcRect l="-1" r="-1263"/>
            <a:stretch/>
          </p:blipFill>
          <p:spPr bwMode="auto">
            <a:xfrm>
              <a:off x="6679520" y="3591241"/>
              <a:ext cx="579699" cy="579699"/>
            </a:xfrm>
            <a:prstGeom prst="ellipse">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bwMode="auto">
            <a:xfrm>
              <a:off x="8646649" y="3880983"/>
              <a:ext cx="274320" cy="274320"/>
            </a:xfrm>
            <a:prstGeom prst="ellipse">
              <a:avLst/>
            </a:prstGeom>
            <a:solidFill>
              <a:schemeClr val="accent6">
                <a:lumMod val="75000"/>
                <a:alpha val="99000"/>
              </a:schemeClr>
            </a:solidFill>
            <a:ln w="57150" cap="flat" cmpd="sng" algn="ctr">
              <a:noFill/>
              <a:prstDash val="solid"/>
              <a:round/>
              <a:headEnd type="none" w="med" len="med"/>
              <a:tailEnd type="none" w="med" len="med"/>
            </a:ln>
            <a:effectLst>
              <a:reflection blurRad="6350" stA="52000" endA="300" endPos="35000" dir="5400000" sy="-100000" algn="bl" rotWithShape="0"/>
            </a:effectLst>
          </p:spPr>
          <p:txBody>
            <a:bodyPr vert="horz" wrap="square" lIns="91372" tIns="45688" rIns="91372" bIns="45688" numCol="1" rtlCol="0" anchor="t" anchorCtr="1" compatLnSpc="1">
              <a:prstTxWarp prst="textNoShape">
                <a:avLst/>
              </a:prstTxWarp>
              <a:noAutofit/>
            </a:bodyPr>
            <a:lstStyle/>
            <a:p>
              <a:pPr algn="ctr" defTabSz="914400" fontAlgn="base">
                <a:lnSpc>
                  <a:spcPct val="95000"/>
                </a:lnSpc>
                <a:spcBef>
                  <a:spcPct val="30000"/>
                </a:spcBef>
                <a:spcAft>
                  <a:spcPct val="0"/>
                </a:spcAft>
                <a:buClr>
                  <a:prstClr val="white"/>
                </a:buClr>
                <a:buFont typeface="Wingdings" pitchFamily="2" charset="2"/>
                <a:buNone/>
                <a:defRPr/>
              </a:pPr>
              <a:endParaRPr lang="en-US" sz="1100" kern="0" smtClean="0">
                <a:solidFill>
                  <a:srgbClr val="FFFFFF"/>
                </a:solidFill>
                <a:effectLst>
                  <a:outerShdw blurRad="38100" dist="38100" dir="2700000" algn="tl">
                    <a:srgbClr val="000000">
                      <a:alpha val="43137"/>
                    </a:srgbClr>
                  </a:outerShdw>
                </a:effectLst>
                <a:latin typeface="Arial Narrow" pitchFamily="34" charset="0"/>
              </a:endParaRPr>
            </a:p>
          </p:txBody>
        </p:sp>
        <p:sp>
          <p:nvSpPr>
            <p:cNvPr id="29" name="TextBox 28"/>
            <p:cNvSpPr txBox="1"/>
            <p:nvPr/>
          </p:nvSpPr>
          <p:spPr>
            <a:xfrm>
              <a:off x="7985872" y="4222356"/>
              <a:ext cx="657552"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7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sp>
          <p:nvSpPr>
            <p:cNvPr id="30" name="TextBox 29"/>
            <p:cNvSpPr txBox="1"/>
            <p:nvPr/>
          </p:nvSpPr>
          <p:spPr>
            <a:xfrm>
              <a:off x="8490930" y="4223754"/>
              <a:ext cx="707246" cy="563231"/>
            </a:xfrm>
            <a:prstGeom prst="rect">
              <a:avLst/>
            </a:prstGeom>
            <a:noFill/>
          </p:spPr>
          <p:txBody>
            <a:bodyPr wrap="non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accent3">
                      <a:lumMod val="20000"/>
                      <a:lumOff val="80000"/>
                    </a:schemeClr>
                  </a:solidFill>
                  <a:effectLst/>
                  <a:uLnTx/>
                  <a:uFillTx/>
                </a:rPr>
                <a:t> </a:t>
              </a:r>
              <a:r>
                <a:rPr kumimoji="0" lang="en-US" sz="1600" b="0" i="0" u="none" strike="noStrike" kern="0" cap="none" spc="0" normalizeH="0" baseline="0" noProof="0" dirty="0" smtClean="0">
                  <a:ln>
                    <a:noFill/>
                  </a:ln>
                  <a:solidFill>
                    <a:schemeClr val="accent3">
                      <a:lumMod val="20000"/>
                      <a:lumOff val="80000"/>
                    </a:schemeClr>
                  </a:solidFill>
                  <a:effectLst/>
                  <a:uLnTx/>
                  <a:uFillTx/>
                </a:rPr>
                <a:t/>
              </a:r>
              <a:br>
                <a:rPr kumimoji="0" lang="en-US" sz="1600" b="0" i="0" u="none" strike="noStrike" kern="0" cap="none" spc="0" normalizeH="0" baseline="0" noProof="0" dirty="0" smtClean="0">
                  <a:ln>
                    <a:noFill/>
                  </a:ln>
                  <a:solidFill>
                    <a:schemeClr val="accent3">
                      <a:lumMod val="20000"/>
                      <a:lumOff val="80000"/>
                    </a:schemeClr>
                  </a:solidFill>
                  <a:effectLst/>
                  <a:uLnTx/>
                  <a:uFillTx/>
                </a:rPr>
              </a:br>
              <a:r>
                <a:rPr kumimoji="0" lang="en-US" sz="1600" b="0" i="0" u="none" strike="noStrike" kern="0" cap="none" spc="0" normalizeH="0" baseline="0" noProof="0" dirty="0" smtClean="0">
                  <a:ln>
                    <a:noFill/>
                  </a:ln>
                  <a:solidFill>
                    <a:schemeClr val="accent3">
                      <a:lumMod val="20000"/>
                      <a:lumOff val="80000"/>
                    </a:schemeClr>
                  </a:solidFill>
                  <a:effectLst/>
                  <a:uLnTx/>
                  <a:uFillTx/>
                </a:rPr>
                <a:t> 5 nm</a:t>
              </a:r>
              <a:endParaRPr kumimoji="0" lang="en-US" sz="1600" b="0" i="0" u="none" strike="noStrike" kern="0" cap="none" spc="0" normalizeH="0" baseline="0" noProof="0" dirty="0">
                <a:ln>
                  <a:noFill/>
                </a:ln>
                <a:solidFill>
                  <a:schemeClr val="accent3">
                    <a:lumMod val="20000"/>
                    <a:lumOff val="80000"/>
                  </a:schemeClr>
                </a:solidFill>
                <a:effectLst/>
                <a:uLnTx/>
                <a:uFillTx/>
              </a:endParaRPr>
            </a:p>
          </p:txBody>
        </p:sp>
      </p:grpSp>
    </p:spTree>
    <p:extLst>
      <p:ext uri="{BB962C8B-B14F-4D97-AF65-F5344CB8AC3E}">
        <p14:creationId xmlns:p14="http://schemas.microsoft.com/office/powerpoint/2010/main" val="14865982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2041994"/>
            <a:ext cx="8229600" cy="857250"/>
          </a:xfrm>
        </p:spPr>
        <p:txBody>
          <a:bodyPr/>
          <a:lstStyle/>
          <a:p>
            <a:r>
              <a:rPr lang="en-US" sz="6600" dirty="0"/>
              <a:t>What should we build ?</a:t>
            </a:r>
          </a:p>
        </p:txBody>
      </p:sp>
    </p:spTree>
    <p:extLst>
      <p:ext uri="{BB962C8B-B14F-4D97-AF65-F5344CB8AC3E}">
        <p14:creationId xmlns:p14="http://schemas.microsoft.com/office/powerpoint/2010/main" val="364926064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Multiple Possible Futures</a:t>
            </a:r>
            <a:endParaRPr lang="en-US" sz="4400" dirty="0"/>
          </a:p>
        </p:txBody>
      </p:sp>
      <p:sp>
        <p:nvSpPr>
          <p:cNvPr id="3" name="Slide Number Placeholder 2"/>
          <p:cNvSpPr>
            <a:spLocks noGrp="1"/>
          </p:cNvSpPr>
          <p:nvPr>
            <p:ph type="sldNum" sz="quarter" idx="4294967295"/>
          </p:nvPr>
        </p:nvSpPr>
        <p:spPr>
          <a:xfrm>
            <a:off x="5730875" y="5326063"/>
            <a:ext cx="3413125" cy="438150"/>
          </a:xfrm>
          <a:prstGeom prst="rect">
            <a:avLst/>
          </a:prstGeom>
        </p:spPr>
        <p:txBody>
          <a:bodyPr/>
          <a:lstStyle/>
          <a:p>
            <a:pPr defTabSz="801929"/>
            <a:fld id="{7957AEE3-981B-FB40-ACA5-A2DED1DE527A}" type="slidenum">
              <a:rPr lang="en-US" smtClean="0"/>
              <a:pPr defTabSz="801929"/>
              <a:t>6</a:t>
            </a:fld>
            <a:endParaRPr lang="en-US" dirty="0"/>
          </a:p>
        </p:txBody>
      </p:sp>
      <p:grpSp>
        <p:nvGrpSpPr>
          <p:cNvPr id="8" name="Group 7"/>
          <p:cNvGrpSpPr/>
          <p:nvPr/>
        </p:nvGrpSpPr>
        <p:grpSpPr>
          <a:xfrm>
            <a:off x="865033" y="1148427"/>
            <a:ext cx="2354008" cy="3617323"/>
            <a:chOff x="863211" y="1148427"/>
            <a:chExt cx="2354008" cy="3617323"/>
          </a:xfrm>
        </p:grpSpPr>
        <p:sp>
          <p:nvSpPr>
            <p:cNvPr id="149" name="Rectangle 148"/>
            <p:cNvSpPr/>
            <p:nvPr/>
          </p:nvSpPr>
          <p:spPr bwMode="auto">
            <a:xfrm>
              <a:off x="863211" y="1650533"/>
              <a:ext cx="2354008" cy="3115217"/>
            </a:xfrm>
            <a:prstGeom prst="rect">
              <a:avLst/>
            </a:prstGeom>
            <a:solidFill>
              <a:schemeClr val="bg1">
                <a:lumMod val="50000"/>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GB" sz="1800" b="1" dirty="0">
                <a:solidFill>
                  <a:prstClr val="white"/>
                </a:solidFill>
              </a:endParaRPr>
            </a:p>
          </p:txBody>
        </p:sp>
        <p:grpSp>
          <p:nvGrpSpPr>
            <p:cNvPr id="204" name="Group 203"/>
            <p:cNvGrpSpPr/>
            <p:nvPr/>
          </p:nvGrpSpPr>
          <p:grpSpPr>
            <a:xfrm>
              <a:off x="1186301" y="2206732"/>
              <a:ext cx="1778188" cy="2014592"/>
              <a:chOff x="10037159" y="3376907"/>
              <a:chExt cx="3507544" cy="3400676"/>
            </a:xfrm>
          </p:grpSpPr>
          <p:grpSp>
            <p:nvGrpSpPr>
              <p:cNvPr id="205" name="Group 204"/>
              <p:cNvGrpSpPr/>
              <p:nvPr/>
            </p:nvGrpSpPr>
            <p:grpSpPr>
              <a:xfrm>
                <a:off x="10792047" y="4099928"/>
                <a:ext cx="1789177" cy="1789663"/>
                <a:chOff x="1914791" y="-88301"/>
                <a:chExt cx="2034970" cy="2035525"/>
              </a:xfrm>
              <a:solidFill>
                <a:sysClr val="window" lastClr="FFFFFF"/>
              </a:solidFill>
            </p:grpSpPr>
            <p:sp>
              <p:nvSpPr>
                <p:cNvPr id="240" name="Rectangle 239"/>
                <p:cNvSpPr/>
                <p:nvPr/>
              </p:nvSpPr>
              <p:spPr bwMode="auto">
                <a:xfrm>
                  <a:off x="2299506" y="921961"/>
                  <a:ext cx="1299739" cy="94577"/>
                </a:xfrm>
                <a:prstGeom prst="rect">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nvGrpSpPr>
                <p:cNvPr id="241" name="Group 240"/>
                <p:cNvGrpSpPr/>
                <p:nvPr/>
              </p:nvGrpSpPr>
              <p:grpSpPr>
                <a:xfrm>
                  <a:off x="3645928" y="856115"/>
                  <a:ext cx="303833" cy="303832"/>
                  <a:chOff x="3447394" y="795134"/>
                  <a:chExt cx="348646" cy="348645"/>
                </a:xfrm>
                <a:grpFill/>
              </p:grpSpPr>
              <p:sp>
                <p:nvSpPr>
                  <p:cNvPr id="266" name="Donut 265"/>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67" name="Oval 266"/>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sp>
              <p:nvSpPr>
                <p:cNvPr id="242" name="Rectangle 241"/>
                <p:cNvSpPr/>
                <p:nvPr/>
              </p:nvSpPr>
              <p:spPr bwMode="auto">
                <a:xfrm rot="19012148">
                  <a:off x="2626527" y="818636"/>
                  <a:ext cx="967617" cy="86420"/>
                </a:xfrm>
                <a:prstGeom prst="rect">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43" name="Rectangle 242"/>
                <p:cNvSpPr/>
                <p:nvPr/>
              </p:nvSpPr>
              <p:spPr bwMode="auto">
                <a:xfrm rot="16200000">
                  <a:off x="2399527" y="897291"/>
                  <a:ext cx="1220792" cy="75975"/>
                </a:xfrm>
                <a:prstGeom prst="rect">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44" name="Rectangle 243"/>
                <p:cNvSpPr/>
                <p:nvPr/>
              </p:nvSpPr>
              <p:spPr bwMode="auto">
                <a:xfrm rot="2587852" flipH="1">
                  <a:off x="2371781" y="948689"/>
                  <a:ext cx="1326967" cy="80536"/>
                </a:xfrm>
                <a:prstGeom prst="rect">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nvGrpSpPr>
                <p:cNvPr id="245" name="Group 244"/>
                <p:cNvGrpSpPr/>
                <p:nvPr/>
              </p:nvGrpSpPr>
              <p:grpSpPr>
                <a:xfrm>
                  <a:off x="3524465" y="1476087"/>
                  <a:ext cx="288428" cy="288427"/>
                  <a:chOff x="3447394" y="795134"/>
                  <a:chExt cx="348646" cy="348645"/>
                </a:xfrm>
                <a:grpFill/>
              </p:grpSpPr>
              <p:sp>
                <p:nvSpPr>
                  <p:cNvPr id="264" name="Donut 263"/>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65" name="Oval 264"/>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46" name="Group 245"/>
                <p:cNvGrpSpPr/>
                <p:nvPr/>
              </p:nvGrpSpPr>
              <p:grpSpPr>
                <a:xfrm>
                  <a:off x="3464247" y="214855"/>
                  <a:ext cx="348646" cy="348645"/>
                  <a:chOff x="3447394" y="795134"/>
                  <a:chExt cx="348646" cy="348645"/>
                </a:xfrm>
                <a:grpFill/>
              </p:grpSpPr>
              <p:sp>
                <p:nvSpPr>
                  <p:cNvPr id="262" name="Donut 261"/>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63" name="Oval 262"/>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47" name="Group 246"/>
                <p:cNvGrpSpPr/>
                <p:nvPr/>
              </p:nvGrpSpPr>
              <p:grpSpPr>
                <a:xfrm>
                  <a:off x="2846233" y="-88301"/>
                  <a:ext cx="327380" cy="327378"/>
                  <a:chOff x="3447394" y="795134"/>
                  <a:chExt cx="348646" cy="348645"/>
                </a:xfrm>
                <a:grpFill/>
              </p:grpSpPr>
              <p:sp>
                <p:nvSpPr>
                  <p:cNvPr id="260" name="Donut 259"/>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61" name="Oval 260"/>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48" name="Group 247"/>
                <p:cNvGrpSpPr/>
                <p:nvPr/>
              </p:nvGrpSpPr>
              <p:grpSpPr>
                <a:xfrm>
                  <a:off x="2213751" y="192094"/>
                  <a:ext cx="348646" cy="348645"/>
                  <a:chOff x="3447394" y="795134"/>
                  <a:chExt cx="348646" cy="348645"/>
                </a:xfrm>
                <a:grpFill/>
              </p:grpSpPr>
              <p:sp>
                <p:nvSpPr>
                  <p:cNvPr id="258" name="Donut 257"/>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59" name="Oval 258"/>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49" name="Group 248"/>
                <p:cNvGrpSpPr/>
                <p:nvPr/>
              </p:nvGrpSpPr>
              <p:grpSpPr>
                <a:xfrm>
                  <a:off x="1914791" y="797722"/>
                  <a:ext cx="327380" cy="327378"/>
                  <a:chOff x="3447394" y="795134"/>
                  <a:chExt cx="348646" cy="348645"/>
                </a:xfrm>
                <a:grpFill/>
              </p:grpSpPr>
              <p:sp>
                <p:nvSpPr>
                  <p:cNvPr id="256" name="Donut 255"/>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57" name="Oval 256"/>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50" name="Group 249"/>
                <p:cNvGrpSpPr/>
                <p:nvPr/>
              </p:nvGrpSpPr>
              <p:grpSpPr>
                <a:xfrm>
                  <a:off x="2450544" y="1173220"/>
                  <a:ext cx="327380" cy="327378"/>
                  <a:chOff x="3447394" y="795134"/>
                  <a:chExt cx="348646" cy="348645"/>
                </a:xfrm>
                <a:grpFill/>
              </p:grpSpPr>
              <p:sp>
                <p:nvSpPr>
                  <p:cNvPr id="254" name="Donut 253"/>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55" name="Oval 254"/>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nvGrpSpPr>
                <p:cNvPr id="251" name="Group 250"/>
                <p:cNvGrpSpPr/>
                <p:nvPr/>
              </p:nvGrpSpPr>
              <p:grpSpPr>
                <a:xfrm>
                  <a:off x="2835600" y="1598579"/>
                  <a:ext cx="348646" cy="348645"/>
                  <a:chOff x="3447394" y="795134"/>
                  <a:chExt cx="348646" cy="348645"/>
                </a:xfrm>
                <a:grpFill/>
              </p:grpSpPr>
              <p:sp>
                <p:nvSpPr>
                  <p:cNvPr id="252" name="Donut 251"/>
                  <p:cNvSpPr/>
                  <p:nvPr/>
                </p:nvSpPr>
                <p:spPr bwMode="auto">
                  <a:xfrm>
                    <a:off x="3447394" y="795134"/>
                    <a:ext cx="348646" cy="348645"/>
                  </a:xfrm>
                  <a:prstGeom prst="donut">
                    <a:avLst>
                      <a:gd name="adj" fmla="val 11897"/>
                    </a:avLst>
                  </a:prstGeom>
                  <a:grp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sp>
                <p:nvSpPr>
                  <p:cNvPr id="253" name="Oval 252"/>
                  <p:cNvSpPr/>
                  <p:nvPr/>
                </p:nvSpPr>
                <p:spPr bwMode="auto">
                  <a:xfrm>
                    <a:off x="3533149" y="878770"/>
                    <a:ext cx="181372" cy="181372"/>
                  </a:xfrm>
                  <a:prstGeom prst="ellipse">
                    <a:avLst/>
                  </a:prstGeom>
                  <a:solidFill>
                    <a:srgbClr val="009CDA"/>
                  </a:solidFill>
                  <a:ln w="9525" cap="flat" cmpd="sng" algn="ctr">
                    <a:noFill/>
                    <a:prstDash val="solid"/>
                    <a:round/>
                    <a:headEnd type="none" w="med" len="med"/>
                    <a:tailEnd type="none" w="med" len="med"/>
                  </a:ln>
                  <a:effectLst/>
                </p:spPr>
                <p:txBody>
                  <a:bodyPr vert="horz" wrap="square" lIns="182744" tIns="91376" rIns="182744" bIns="91376" numCol="1" rtlCol="0" anchor="ctr" anchorCtr="0" compatLnSpc="1">
                    <a:prstTxWarp prst="textNoShape">
                      <a:avLst/>
                    </a:prstTxWarp>
                    <a:noAutofit/>
                  </a:bodyPr>
                  <a:lstStyle>
                    <a:defPPr>
                      <a:defRPr lang="en-US"/>
                    </a:defPPr>
                    <a:lvl1pPr marL="0" algn="l" defTabSz="637634" rtl="0" eaLnBrk="1" latinLnBrk="0" hangingPunct="1">
                      <a:defRPr sz="1272" kern="1200">
                        <a:solidFill>
                          <a:schemeClr val="tx1"/>
                        </a:solidFill>
                        <a:latin typeface="+mn-lt"/>
                        <a:ea typeface="+mn-ea"/>
                        <a:cs typeface="+mn-cs"/>
                      </a:defRPr>
                    </a:lvl1pPr>
                    <a:lvl2pPr marL="318817" algn="l" defTabSz="637634" rtl="0" eaLnBrk="1" latinLnBrk="0" hangingPunct="1">
                      <a:defRPr sz="1272" kern="1200">
                        <a:solidFill>
                          <a:schemeClr val="tx1"/>
                        </a:solidFill>
                        <a:latin typeface="+mn-lt"/>
                        <a:ea typeface="+mn-ea"/>
                        <a:cs typeface="+mn-cs"/>
                      </a:defRPr>
                    </a:lvl2pPr>
                    <a:lvl3pPr marL="637634" algn="l" defTabSz="637634" rtl="0" eaLnBrk="1" latinLnBrk="0" hangingPunct="1">
                      <a:defRPr sz="1272" kern="1200">
                        <a:solidFill>
                          <a:schemeClr val="tx1"/>
                        </a:solidFill>
                        <a:latin typeface="+mn-lt"/>
                        <a:ea typeface="+mn-ea"/>
                        <a:cs typeface="+mn-cs"/>
                      </a:defRPr>
                    </a:lvl3pPr>
                    <a:lvl4pPr marL="956450" algn="l" defTabSz="637634" rtl="0" eaLnBrk="1" latinLnBrk="0" hangingPunct="1">
                      <a:defRPr sz="1272" kern="1200">
                        <a:solidFill>
                          <a:schemeClr val="tx1"/>
                        </a:solidFill>
                        <a:latin typeface="+mn-lt"/>
                        <a:ea typeface="+mn-ea"/>
                        <a:cs typeface="+mn-cs"/>
                      </a:defRPr>
                    </a:lvl4pPr>
                    <a:lvl5pPr marL="1275267" algn="l" defTabSz="637634" rtl="0" eaLnBrk="1" latinLnBrk="0" hangingPunct="1">
                      <a:defRPr sz="1272" kern="1200">
                        <a:solidFill>
                          <a:schemeClr val="tx1"/>
                        </a:solidFill>
                        <a:latin typeface="+mn-lt"/>
                        <a:ea typeface="+mn-ea"/>
                        <a:cs typeface="+mn-cs"/>
                      </a:defRPr>
                    </a:lvl5pPr>
                    <a:lvl6pPr marL="1594084" algn="l" defTabSz="637634" rtl="0" eaLnBrk="1" latinLnBrk="0" hangingPunct="1">
                      <a:defRPr sz="1272" kern="1200">
                        <a:solidFill>
                          <a:schemeClr val="tx1"/>
                        </a:solidFill>
                        <a:latin typeface="+mn-lt"/>
                        <a:ea typeface="+mn-ea"/>
                        <a:cs typeface="+mn-cs"/>
                      </a:defRPr>
                    </a:lvl6pPr>
                    <a:lvl7pPr marL="1912902" algn="l" defTabSz="637634" rtl="0" eaLnBrk="1" latinLnBrk="0" hangingPunct="1">
                      <a:defRPr sz="1272" kern="1200">
                        <a:solidFill>
                          <a:schemeClr val="tx1"/>
                        </a:solidFill>
                        <a:latin typeface="+mn-lt"/>
                        <a:ea typeface="+mn-ea"/>
                        <a:cs typeface="+mn-cs"/>
                      </a:defRPr>
                    </a:lvl7pPr>
                    <a:lvl8pPr marL="2231717" algn="l" defTabSz="637634" rtl="0" eaLnBrk="1" latinLnBrk="0" hangingPunct="1">
                      <a:defRPr sz="1272" kern="1200">
                        <a:solidFill>
                          <a:schemeClr val="tx1"/>
                        </a:solidFill>
                        <a:latin typeface="+mn-lt"/>
                        <a:ea typeface="+mn-ea"/>
                        <a:cs typeface="+mn-cs"/>
                      </a:defRPr>
                    </a:lvl8pPr>
                    <a:lvl9pPr marL="2550536" algn="l" defTabSz="637634" rtl="0" eaLnBrk="1" latinLnBrk="0" hangingPunct="1">
                      <a:defRPr sz="1272" kern="1200">
                        <a:solidFill>
                          <a:schemeClr val="tx1"/>
                        </a:solidFill>
                        <a:latin typeface="+mn-lt"/>
                        <a:ea typeface="+mn-ea"/>
                        <a:cs typeface="+mn-cs"/>
                      </a:defRPr>
                    </a:lvl9pPr>
                  </a:lstStyle>
                  <a:p>
                    <a:pPr marL="0" marR="0" lvl="0" indent="0" algn="ctr" defTabSz="1828800" rtl="0" eaLnBrk="1" fontAlgn="base" latinLnBrk="0" hangingPunct="1">
                      <a:lnSpc>
                        <a:spcPct val="95000"/>
                      </a:lnSpc>
                      <a:spcBef>
                        <a:spcPct val="30000"/>
                      </a:spcBef>
                      <a:spcAft>
                        <a:spcPct val="0"/>
                      </a:spcAft>
                      <a:buClr>
                        <a:prstClr val="white"/>
                      </a:buClr>
                      <a:buSzTx/>
                      <a:buFontTx/>
                      <a:buNone/>
                      <a:tabLst/>
                      <a:defRPr/>
                    </a:pPr>
                    <a:endParaRPr kumimoji="0" lang="en-US" sz="3600" b="0" i="0" u="none" strike="noStrike" kern="1200" cap="none" spc="0" normalizeH="0" baseline="0" noProof="0" dirty="0">
                      <a:ln>
                        <a:noFill/>
                      </a:ln>
                      <a:solidFill>
                        <a:srgbClr val="FFFFFF"/>
                      </a:solidFill>
                      <a:effectLst/>
                      <a:uLnTx/>
                      <a:uFillTx/>
                      <a:latin typeface="Intel Clear"/>
                      <a:ea typeface="+mn-ea"/>
                      <a:cs typeface="Arial" charset="0"/>
                    </a:endParaRPr>
                  </a:p>
                </p:txBody>
              </p:sp>
            </p:grpSp>
          </p:grpSp>
          <p:grpSp>
            <p:nvGrpSpPr>
              <p:cNvPr id="206" name="Group 205"/>
              <p:cNvGrpSpPr/>
              <p:nvPr/>
            </p:nvGrpSpPr>
            <p:grpSpPr>
              <a:xfrm>
                <a:off x="10295768" y="5498342"/>
                <a:ext cx="1042515" cy="1279241"/>
                <a:chOff x="16884650" y="-6248400"/>
                <a:chExt cx="4691063" cy="5756275"/>
              </a:xfrm>
              <a:solidFill>
                <a:srgbClr val="0071C5">
                  <a:lumMod val="20000"/>
                  <a:lumOff val="80000"/>
                </a:srgbClr>
              </a:solidFill>
            </p:grpSpPr>
            <p:sp>
              <p:nvSpPr>
                <p:cNvPr id="220" name="Freeform 5"/>
                <p:cNvSpPr>
                  <a:spLocks noEditPoints="1"/>
                </p:cNvSpPr>
                <p:nvPr/>
              </p:nvSpPr>
              <p:spPr bwMode="auto">
                <a:xfrm>
                  <a:off x="17200563" y="-6248400"/>
                  <a:ext cx="4375150" cy="5756275"/>
                </a:xfrm>
                <a:custGeom>
                  <a:avLst/>
                  <a:gdLst>
                    <a:gd name="T0" fmla="*/ 874 w 1164"/>
                    <a:gd name="T1" fmla="*/ 1131 h 1532"/>
                    <a:gd name="T2" fmla="*/ 865 w 1164"/>
                    <a:gd name="T3" fmla="*/ 1091 h 1532"/>
                    <a:gd name="T4" fmla="*/ 1164 w 1164"/>
                    <a:gd name="T5" fmla="*/ 582 h 1532"/>
                    <a:gd name="T6" fmla="*/ 582 w 1164"/>
                    <a:gd name="T7" fmla="*/ 0 h 1532"/>
                    <a:gd name="T8" fmla="*/ 0 w 1164"/>
                    <a:gd name="T9" fmla="*/ 582 h 1532"/>
                    <a:gd name="T10" fmla="*/ 22 w 1164"/>
                    <a:gd name="T11" fmla="*/ 744 h 1532"/>
                    <a:gd name="T12" fmla="*/ 184 w 1164"/>
                    <a:gd name="T13" fmla="*/ 744 h 1532"/>
                    <a:gd name="T14" fmla="*/ 240 w 1164"/>
                    <a:gd name="T15" fmla="*/ 800 h 1532"/>
                    <a:gd name="T16" fmla="*/ 240 w 1164"/>
                    <a:gd name="T17" fmla="*/ 1053 h 1532"/>
                    <a:gd name="T18" fmla="*/ 299 w 1164"/>
                    <a:gd name="T19" fmla="*/ 1091 h 1532"/>
                    <a:gd name="T20" fmla="*/ 289 w 1164"/>
                    <a:gd name="T21" fmla="*/ 1131 h 1532"/>
                    <a:gd name="T22" fmla="*/ 240 w 1164"/>
                    <a:gd name="T23" fmla="*/ 1102 h 1532"/>
                    <a:gd name="T24" fmla="*/ 240 w 1164"/>
                    <a:gd name="T25" fmla="*/ 1144 h 1532"/>
                    <a:gd name="T26" fmla="*/ 286 w 1164"/>
                    <a:gd name="T27" fmla="*/ 1144 h 1532"/>
                    <a:gd name="T28" fmla="*/ 209 w 1164"/>
                    <a:gd name="T29" fmla="*/ 1470 h 1532"/>
                    <a:gd name="T30" fmla="*/ 209 w 1164"/>
                    <a:gd name="T31" fmla="*/ 1532 h 1532"/>
                    <a:gd name="T32" fmla="*/ 955 w 1164"/>
                    <a:gd name="T33" fmla="*/ 1532 h 1532"/>
                    <a:gd name="T34" fmla="*/ 955 w 1164"/>
                    <a:gd name="T35" fmla="*/ 1470 h 1532"/>
                    <a:gd name="T36" fmla="*/ 877 w 1164"/>
                    <a:gd name="T37" fmla="*/ 1144 h 1532"/>
                    <a:gd name="T38" fmla="*/ 1090 w 1164"/>
                    <a:gd name="T39" fmla="*/ 1144 h 1532"/>
                    <a:gd name="T40" fmla="*/ 1130 w 1164"/>
                    <a:gd name="T41" fmla="*/ 1104 h 1532"/>
                    <a:gd name="T42" fmla="*/ 1130 w 1164"/>
                    <a:gd name="T43" fmla="*/ 876 h 1532"/>
                    <a:gd name="T44" fmla="*/ 874 w 1164"/>
                    <a:gd name="T45" fmla="*/ 1131 h 1532"/>
                    <a:gd name="T46" fmla="*/ 652 w 1164"/>
                    <a:gd name="T47" fmla="*/ 120 h 1532"/>
                    <a:gd name="T48" fmla="*/ 704 w 1164"/>
                    <a:gd name="T49" fmla="*/ 120 h 1532"/>
                    <a:gd name="T50" fmla="*/ 704 w 1164"/>
                    <a:gd name="T51" fmla="*/ 172 h 1532"/>
                    <a:gd name="T52" fmla="*/ 652 w 1164"/>
                    <a:gd name="T53" fmla="*/ 172 h 1532"/>
                    <a:gd name="T54" fmla="*/ 652 w 1164"/>
                    <a:gd name="T55" fmla="*/ 120 h 1532"/>
                    <a:gd name="T56" fmla="*/ 556 w 1164"/>
                    <a:gd name="T57" fmla="*/ 120 h 1532"/>
                    <a:gd name="T58" fmla="*/ 608 w 1164"/>
                    <a:gd name="T59" fmla="*/ 120 h 1532"/>
                    <a:gd name="T60" fmla="*/ 608 w 1164"/>
                    <a:gd name="T61" fmla="*/ 172 h 1532"/>
                    <a:gd name="T62" fmla="*/ 556 w 1164"/>
                    <a:gd name="T63" fmla="*/ 172 h 1532"/>
                    <a:gd name="T64" fmla="*/ 556 w 1164"/>
                    <a:gd name="T65" fmla="*/ 120 h 1532"/>
                    <a:gd name="T66" fmla="*/ 460 w 1164"/>
                    <a:gd name="T67" fmla="*/ 120 h 1532"/>
                    <a:gd name="T68" fmla="*/ 512 w 1164"/>
                    <a:gd name="T69" fmla="*/ 120 h 1532"/>
                    <a:gd name="T70" fmla="*/ 512 w 1164"/>
                    <a:gd name="T71" fmla="*/ 172 h 1532"/>
                    <a:gd name="T72" fmla="*/ 460 w 1164"/>
                    <a:gd name="T73" fmla="*/ 172 h 1532"/>
                    <a:gd name="T74" fmla="*/ 460 w 1164"/>
                    <a:gd name="T75" fmla="*/ 120 h 1532"/>
                    <a:gd name="T76" fmla="*/ 248 w 1164"/>
                    <a:gd name="T77" fmla="*/ 582 h 1532"/>
                    <a:gd name="T78" fmla="*/ 582 w 1164"/>
                    <a:gd name="T79" fmla="*/ 248 h 1532"/>
                    <a:gd name="T80" fmla="*/ 916 w 1164"/>
                    <a:gd name="T81" fmla="*/ 582 h 1532"/>
                    <a:gd name="T82" fmla="*/ 803 w 1164"/>
                    <a:gd name="T83" fmla="*/ 832 h 1532"/>
                    <a:gd name="T84" fmla="*/ 792 w 1164"/>
                    <a:gd name="T85" fmla="*/ 787 h 1532"/>
                    <a:gd name="T86" fmla="*/ 876 w 1164"/>
                    <a:gd name="T87" fmla="*/ 582 h 1532"/>
                    <a:gd name="T88" fmla="*/ 582 w 1164"/>
                    <a:gd name="T89" fmla="*/ 288 h 1532"/>
                    <a:gd name="T90" fmla="*/ 288 w 1164"/>
                    <a:gd name="T91" fmla="*/ 582 h 1532"/>
                    <a:gd name="T92" fmla="*/ 371 w 1164"/>
                    <a:gd name="T93" fmla="*/ 787 h 1532"/>
                    <a:gd name="T94" fmla="*/ 360 w 1164"/>
                    <a:gd name="T95" fmla="*/ 832 h 1532"/>
                    <a:gd name="T96" fmla="*/ 248 w 1164"/>
                    <a:gd name="T97" fmla="*/ 582 h 1532"/>
                    <a:gd name="T98" fmla="*/ 348 w 1164"/>
                    <a:gd name="T99" fmla="*/ 582 h 1532"/>
                    <a:gd name="T100" fmla="*/ 582 w 1164"/>
                    <a:gd name="T101" fmla="*/ 348 h 1532"/>
                    <a:gd name="T102" fmla="*/ 816 w 1164"/>
                    <a:gd name="T103" fmla="*/ 582 h 1532"/>
                    <a:gd name="T104" fmla="*/ 800 w 1164"/>
                    <a:gd name="T105" fmla="*/ 665 h 1532"/>
                    <a:gd name="T106" fmla="*/ 363 w 1164"/>
                    <a:gd name="T107" fmla="*/ 665 h 1532"/>
                    <a:gd name="T108" fmla="*/ 348 w 1164"/>
                    <a:gd name="T109" fmla="*/ 582 h 1532"/>
                    <a:gd name="T110" fmla="*/ 264 w 1164"/>
                    <a:gd name="T111" fmla="*/ 1424 h 1532"/>
                    <a:gd name="T112" fmla="*/ 411 w 1164"/>
                    <a:gd name="T113" fmla="*/ 720 h 1532"/>
                    <a:gd name="T114" fmla="*/ 752 w 1164"/>
                    <a:gd name="T115" fmla="*/ 720 h 1532"/>
                    <a:gd name="T116" fmla="*/ 899 w 1164"/>
                    <a:gd name="T117" fmla="*/ 1424 h 1532"/>
                    <a:gd name="T118" fmla="*/ 264 w 1164"/>
                    <a:gd name="T119" fmla="*/ 142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4" h="1532">
                      <a:moveTo>
                        <a:pt x="874" y="1131"/>
                      </a:moveTo>
                      <a:cubicBezTo>
                        <a:pt x="865" y="1091"/>
                        <a:pt x="865" y="1091"/>
                        <a:pt x="865" y="1091"/>
                      </a:cubicBezTo>
                      <a:cubicBezTo>
                        <a:pt x="1043" y="991"/>
                        <a:pt x="1164" y="801"/>
                        <a:pt x="1164" y="582"/>
                      </a:cubicBezTo>
                      <a:cubicBezTo>
                        <a:pt x="1164" y="260"/>
                        <a:pt x="903" y="0"/>
                        <a:pt x="582" y="0"/>
                      </a:cubicBezTo>
                      <a:cubicBezTo>
                        <a:pt x="260" y="0"/>
                        <a:pt x="0" y="260"/>
                        <a:pt x="0" y="582"/>
                      </a:cubicBezTo>
                      <a:cubicBezTo>
                        <a:pt x="0" y="638"/>
                        <a:pt x="8" y="692"/>
                        <a:pt x="22" y="744"/>
                      </a:cubicBezTo>
                      <a:cubicBezTo>
                        <a:pt x="184" y="744"/>
                        <a:pt x="184" y="744"/>
                        <a:pt x="184" y="744"/>
                      </a:cubicBezTo>
                      <a:cubicBezTo>
                        <a:pt x="215" y="744"/>
                        <a:pt x="240" y="769"/>
                        <a:pt x="240" y="800"/>
                      </a:cubicBezTo>
                      <a:cubicBezTo>
                        <a:pt x="240" y="1053"/>
                        <a:pt x="240" y="1053"/>
                        <a:pt x="240" y="1053"/>
                      </a:cubicBezTo>
                      <a:cubicBezTo>
                        <a:pt x="259" y="1067"/>
                        <a:pt x="279" y="1079"/>
                        <a:pt x="299" y="1091"/>
                      </a:cubicBezTo>
                      <a:cubicBezTo>
                        <a:pt x="289" y="1131"/>
                        <a:pt x="289" y="1131"/>
                        <a:pt x="289" y="1131"/>
                      </a:cubicBezTo>
                      <a:cubicBezTo>
                        <a:pt x="272" y="1122"/>
                        <a:pt x="256" y="1112"/>
                        <a:pt x="240" y="1102"/>
                      </a:cubicBezTo>
                      <a:cubicBezTo>
                        <a:pt x="240" y="1144"/>
                        <a:pt x="240" y="1144"/>
                        <a:pt x="240" y="1144"/>
                      </a:cubicBezTo>
                      <a:cubicBezTo>
                        <a:pt x="286" y="1144"/>
                        <a:pt x="286" y="1144"/>
                        <a:pt x="286" y="1144"/>
                      </a:cubicBezTo>
                      <a:cubicBezTo>
                        <a:pt x="209" y="1470"/>
                        <a:pt x="209" y="1470"/>
                        <a:pt x="209" y="1470"/>
                      </a:cubicBezTo>
                      <a:cubicBezTo>
                        <a:pt x="209" y="1532"/>
                        <a:pt x="209" y="1532"/>
                        <a:pt x="209" y="1532"/>
                      </a:cubicBezTo>
                      <a:cubicBezTo>
                        <a:pt x="955" y="1532"/>
                        <a:pt x="955" y="1532"/>
                        <a:pt x="955" y="1532"/>
                      </a:cubicBezTo>
                      <a:cubicBezTo>
                        <a:pt x="955" y="1470"/>
                        <a:pt x="955" y="1470"/>
                        <a:pt x="955" y="1470"/>
                      </a:cubicBezTo>
                      <a:cubicBezTo>
                        <a:pt x="877" y="1144"/>
                        <a:pt x="877" y="1144"/>
                        <a:pt x="877" y="1144"/>
                      </a:cubicBezTo>
                      <a:cubicBezTo>
                        <a:pt x="1090" y="1144"/>
                        <a:pt x="1090" y="1144"/>
                        <a:pt x="1090" y="1144"/>
                      </a:cubicBezTo>
                      <a:cubicBezTo>
                        <a:pt x="1112" y="1144"/>
                        <a:pt x="1130" y="1126"/>
                        <a:pt x="1130" y="1104"/>
                      </a:cubicBezTo>
                      <a:cubicBezTo>
                        <a:pt x="1130" y="876"/>
                        <a:pt x="1130" y="876"/>
                        <a:pt x="1130" y="876"/>
                      </a:cubicBezTo>
                      <a:cubicBezTo>
                        <a:pt x="1071" y="984"/>
                        <a:pt x="982" y="1073"/>
                        <a:pt x="874" y="1131"/>
                      </a:cubicBezTo>
                      <a:close/>
                      <a:moveTo>
                        <a:pt x="652" y="120"/>
                      </a:moveTo>
                      <a:cubicBezTo>
                        <a:pt x="704" y="120"/>
                        <a:pt x="704" y="120"/>
                        <a:pt x="704" y="120"/>
                      </a:cubicBezTo>
                      <a:cubicBezTo>
                        <a:pt x="704" y="172"/>
                        <a:pt x="704" y="172"/>
                        <a:pt x="704" y="172"/>
                      </a:cubicBezTo>
                      <a:cubicBezTo>
                        <a:pt x="652" y="172"/>
                        <a:pt x="652" y="172"/>
                        <a:pt x="652" y="172"/>
                      </a:cubicBezTo>
                      <a:lnTo>
                        <a:pt x="652" y="120"/>
                      </a:lnTo>
                      <a:close/>
                      <a:moveTo>
                        <a:pt x="556" y="120"/>
                      </a:moveTo>
                      <a:cubicBezTo>
                        <a:pt x="608" y="120"/>
                        <a:pt x="608" y="120"/>
                        <a:pt x="608" y="120"/>
                      </a:cubicBezTo>
                      <a:cubicBezTo>
                        <a:pt x="608" y="172"/>
                        <a:pt x="608" y="172"/>
                        <a:pt x="608" y="172"/>
                      </a:cubicBezTo>
                      <a:cubicBezTo>
                        <a:pt x="556" y="172"/>
                        <a:pt x="556" y="172"/>
                        <a:pt x="556" y="172"/>
                      </a:cubicBezTo>
                      <a:lnTo>
                        <a:pt x="556" y="120"/>
                      </a:lnTo>
                      <a:close/>
                      <a:moveTo>
                        <a:pt x="460" y="120"/>
                      </a:moveTo>
                      <a:cubicBezTo>
                        <a:pt x="512" y="120"/>
                        <a:pt x="512" y="120"/>
                        <a:pt x="512" y="120"/>
                      </a:cubicBezTo>
                      <a:cubicBezTo>
                        <a:pt x="512" y="172"/>
                        <a:pt x="512" y="172"/>
                        <a:pt x="512" y="172"/>
                      </a:cubicBezTo>
                      <a:cubicBezTo>
                        <a:pt x="460" y="172"/>
                        <a:pt x="460" y="172"/>
                        <a:pt x="460" y="172"/>
                      </a:cubicBezTo>
                      <a:lnTo>
                        <a:pt x="460" y="120"/>
                      </a:lnTo>
                      <a:close/>
                      <a:moveTo>
                        <a:pt x="248" y="582"/>
                      </a:moveTo>
                      <a:cubicBezTo>
                        <a:pt x="248" y="397"/>
                        <a:pt x="397" y="248"/>
                        <a:pt x="582" y="248"/>
                      </a:cubicBezTo>
                      <a:cubicBezTo>
                        <a:pt x="766" y="248"/>
                        <a:pt x="916" y="397"/>
                        <a:pt x="916" y="582"/>
                      </a:cubicBezTo>
                      <a:cubicBezTo>
                        <a:pt x="916" y="681"/>
                        <a:pt x="872" y="771"/>
                        <a:pt x="803" y="832"/>
                      </a:cubicBezTo>
                      <a:cubicBezTo>
                        <a:pt x="792" y="787"/>
                        <a:pt x="792" y="787"/>
                        <a:pt x="792" y="787"/>
                      </a:cubicBezTo>
                      <a:cubicBezTo>
                        <a:pt x="844" y="734"/>
                        <a:pt x="876" y="661"/>
                        <a:pt x="876" y="582"/>
                      </a:cubicBezTo>
                      <a:cubicBezTo>
                        <a:pt x="876" y="420"/>
                        <a:pt x="744" y="288"/>
                        <a:pt x="582" y="288"/>
                      </a:cubicBezTo>
                      <a:cubicBezTo>
                        <a:pt x="420" y="288"/>
                        <a:pt x="288" y="420"/>
                        <a:pt x="288" y="582"/>
                      </a:cubicBezTo>
                      <a:cubicBezTo>
                        <a:pt x="288" y="661"/>
                        <a:pt x="319" y="734"/>
                        <a:pt x="371" y="787"/>
                      </a:cubicBezTo>
                      <a:cubicBezTo>
                        <a:pt x="360" y="832"/>
                        <a:pt x="360" y="832"/>
                        <a:pt x="360" y="832"/>
                      </a:cubicBezTo>
                      <a:cubicBezTo>
                        <a:pt x="291" y="771"/>
                        <a:pt x="248" y="681"/>
                        <a:pt x="248" y="582"/>
                      </a:cubicBezTo>
                      <a:close/>
                      <a:moveTo>
                        <a:pt x="348" y="582"/>
                      </a:moveTo>
                      <a:cubicBezTo>
                        <a:pt x="348" y="453"/>
                        <a:pt x="453" y="348"/>
                        <a:pt x="582" y="348"/>
                      </a:cubicBezTo>
                      <a:cubicBezTo>
                        <a:pt x="711" y="348"/>
                        <a:pt x="816" y="453"/>
                        <a:pt x="816" y="582"/>
                      </a:cubicBezTo>
                      <a:cubicBezTo>
                        <a:pt x="816" y="611"/>
                        <a:pt x="810" y="639"/>
                        <a:pt x="800" y="665"/>
                      </a:cubicBezTo>
                      <a:cubicBezTo>
                        <a:pt x="363" y="665"/>
                        <a:pt x="363" y="665"/>
                        <a:pt x="363" y="665"/>
                      </a:cubicBezTo>
                      <a:cubicBezTo>
                        <a:pt x="353" y="639"/>
                        <a:pt x="348" y="611"/>
                        <a:pt x="348" y="582"/>
                      </a:cubicBezTo>
                      <a:close/>
                      <a:moveTo>
                        <a:pt x="264" y="1424"/>
                      </a:moveTo>
                      <a:cubicBezTo>
                        <a:pt x="411" y="720"/>
                        <a:pt x="411" y="720"/>
                        <a:pt x="411" y="720"/>
                      </a:cubicBezTo>
                      <a:cubicBezTo>
                        <a:pt x="752" y="720"/>
                        <a:pt x="752" y="720"/>
                        <a:pt x="752" y="720"/>
                      </a:cubicBezTo>
                      <a:cubicBezTo>
                        <a:pt x="899" y="1424"/>
                        <a:pt x="899" y="1424"/>
                        <a:pt x="899" y="1424"/>
                      </a:cubicBezTo>
                      <a:lnTo>
                        <a:pt x="264" y="1424"/>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1" name="Freeform 6"/>
                <p:cNvSpPr>
                  <a:spLocks/>
                </p:cNvSpPr>
                <p:nvPr/>
              </p:nvSpPr>
              <p:spPr bwMode="auto">
                <a:xfrm>
                  <a:off x="19173825" y="-3343275"/>
                  <a:ext cx="450850" cy="261938"/>
                </a:xfrm>
                <a:custGeom>
                  <a:avLst/>
                  <a:gdLst>
                    <a:gd name="T0" fmla="*/ 4 w 120"/>
                    <a:gd name="T1" fmla="*/ 47 h 70"/>
                    <a:gd name="T2" fmla="*/ 17 w 120"/>
                    <a:gd name="T3" fmla="*/ 59 h 70"/>
                    <a:gd name="T4" fmla="*/ 36 w 120"/>
                    <a:gd name="T5" fmla="*/ 67 h 70"/>
                    <a:gd name="T6" fmla="*/ 60 w 120"/>
                    <a:gd name="T7" fmla="*/ 70 h 70"/>
                    <a:gd name="T8" fmla="*/ 84 w 120"/>
                    <a:gd name="T9" fmla="*/ 67 h 70"/>
                    <a:gd name="T10" fmla="*/ 103 w 120"/>
                    <a:gd name="T11" fmla="*/ 59 h 70"/>
                    <a:gd name="T12" fmla="*/ 116 w 120"/>
                    <a:gd name="T13" fmla="*/ 47 h 70"/>
                    <a:gd name="T14" fmla="*/ 120 w 120"/>
                    <a:gd name="T15" fmla="*/ 33 h 70"/>
                    <a:gd name="T16" fmla="*/ 114 w 120"/>
                    <a:gd name="T17" fmla="*/ 20 h 70"/>
                    <a:gd name="T18" fmla="*/ 101 w 120"/>
                    <a:gd name="T19" fmla="*/ 9 h 70"/>
                    <a:gd name="T20" fmla="*/ 82 w 120"/>
                    <a:gd name="T21" fmla="*/ 2 h 70"/>
                    <a:gd name="T22" fmla="*/ 60 w 120"/>
                    <a:gd name="T23" fmla="*/ 0 h 70"/>
                    <a:gd name="T24" fmla="*/ 37 w 120"/>
                    <a:gd name="T25" fmla="*/ 2 h 70"/>
                    <a:gd name="T26" fmla="*/ 19 w 120"/>
                    <a:gd name="T27" fmla="*/ 9 h 70"/>
                    <a:gd name="T28" fmla="*/ 6 w 120"/>
                    <a:gd name="T29" fmla="*/ 20 h 70"/>
                    <a:gd name="T30" fmla="*/ 0 w 120"/>
                    <a:gd name="T31" fmla="*/ 33 h 70"/>
                    <a:gd name="T32" fmla="*/ 4 w 120"/>
                    <a:gd name="T33" fmla="*/ 4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70">
                      <a:moveTo>
                        <a:pt x="4" y="47"/>
                      </a:moveTo>
                      <a:cubicBezTo>
                        <a:pt x="7" y="51"/>
                        <a:pt x="11" y="55"/>
                        <a:pt x="17" y="59"/>
                      </a:cubicBezTo>
                      <a:cubicBezTo>
                        <a:pt x="22" y="62"/>
                        <a:pt x="29" y="65"/>
                        <a:pt x="36" y="67"/>
                      </a:cubicBezTo>
                      <a:cubicBezTo>
                        <a:pt x="43" y="69"/>
                        <a:pt x="51" y="70"/>
                        <a:pt x="60" y="70"/>
                      </a:cubicBezTo>
                      <a:cubicBezTo>
                        <a:pt x="69" y="70"/>
                        <a:pt x="77" y="69"/>
                        <a:pt x="84" y="67"/>
                      </a:cubicBezTo>
                      <a:cubicBezTo>
                        <a:pt x="92" y="65"/>
                        <a:pt x="98" y="62"/>
                        <a:pt x="103" y="59"/>
                      </a:cubicBezTo>
                      <a:cubicBezTo>
                        <a:pt x="109" y="55"/>
                        <a:pt x="113" y="51"/>
                        <a:pt x="116" y="47"/>
                      </a:cubicBezTo>
                      <a:cubicBezTo>
                        <a:pt x="119" y="43"/>
                        <a:pt x="120" y="38"/>
                        <a:pt x="120" y="33"/>
                      </a:cubicBezTo>
                      <a:cubicBezTo>
                        <a:pt x="119" y="28"/>
                        <a:pt x="117" y="24"/>
                        <a:pt x="114" y="20"/>
                      </a:cubicBezTo>
                      <a:cubicBezTo>
                        <a:pt x="111" y="16"/>
                        <a:pt x="106" y="12"/>
                        <a:pt x="101" y="9"/>
                      </a:cubicBezTo>
                      <a:cubicBezTo>
                        <a:pt x="96" y="6"/>
                        <a:pt x="89" y="4"/>
                        <a:pt x="82" y="2"/>
                      </a:cubicBezTo>
                      <a:cubicBezTo>
                        <a:pt x="75" y="0"/>
                        <a:pt x="68" y="0"/>
                        <a:pt x="60" y="0"/>
                      </a:cubicBezTo>
                      <a:cubicBezTo>
                        <a:pt x="52" y="0"/>
                        <a:pt x="44" y="0"/>
                        <a:pt x="37" y="2"/>
                      </a:cubicBezTo>
                      <a:cubicBezTo>
                        <a:pt x="30" y="4"/>
                        <a:pt x="24" y="6"/>
                        <a:pt x="19" y="9"/>
                      </a:cubicBezTo>
                      <a:cubicBezTo>
                        <a:pt x="13" y="12"/>
                        <a:pt x="9" y="16"/>
                        <a:pt x="6" y="20"/>
                      </a:cubicBezTo>
                      <a:cubicBezTo>
                        <a:pt x="2" y="24"/>
                        <a:pt x="0" y="28"/>
                        <a:pt x="0" y="33"/>
                      </a:cubicBezTo>
                      <a:cubicBezTo>
                        <a:pt x="0" y="38"/>
                        <a:pt x="1" y="43"/>
                        <a:pt x="4" y="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2" name="Freeform 7"/>
                <p:cNvSpPr>
                  <a:spLocks/>
                </p:cNvSpPr>
                <p:nvPr/>
              </p:nvSpPr>
              <p:spPr bwMode="auto">
                <a:xfrm>
                  <a:off x="19342100" y="-135572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3" name="Freeform 8"/>
                <p:cNvSpPr>
                  <a:spLocks/>
                </p:cNvSpPr>
                <p:nvPr/>
              </p:nvSpPr>
              <p:spPr bwMode="auto">
                <a:xfrm>
                  <a:off x="19327813" y="-1325563"/>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4" name="Freeform 9"/>
                <p:cNvSpPr>
                  <a:spLocks/>
                </p:cNvSpPr>
                <p:nvPr/>
              </p:nvSpPr>
              <p:spPr bwMode="auto">
                <a:xfrm>
                  <a:off x="19740563" y="-1303338"/>
                  <a:ext cx="33338" cy="33338"/>
                </a:xfrm>
                <a:custGeom>
                  <a:avLst/>
                  <a:gdLst>
                    <a:gd name="T0" fmla="*/ 0 w 9"/>
                    <a:gd name="T1" fmla="*/ 9 h 9"/>
                    <a:gd name="T2" fmla="*/ 3 w 9"/>
                    <a:gd name="T3" fmla="*/ 6 h 9"/>
                    <a:gd name="T4" fmla="*/ 9 w 9"/>
                    <a:gd name="T5" fmla="*/ 0 h 9"/>
                    <a:gd name="T6" fmla="*/ 3 w 9"/>
                    <a:gd name="T7" fmla="*/ 6 h 9"/>
                    <a:gd name="T8" fmla="*/ 0 w 9"/>
                    <a:gd name="T9" fmla="*/ 9 h 9"/>
                  </a:gdLst>
                  <a:ahLst/>
                  <a:cxnLst>
                    <a:cxn ang="0">
                      <a:pos x="T0" y="T1"/>
                    </a:cxn>
                    <a:cxn ang="0">
                      <a:pos x="T2" y="T3"/>
                    </a:cxn>
                    <a:cxn ang="0">
                      <a:pos x="T4" y="T5"/>
                    </a:cxn>
                    <a:cxn ang="0">
                      <a:pos x="T6" y="T7"/>
                    </a:cxn>
                    <a:cxn ang="0">
                      <a:pos x="T8" y="T9"/>
                    </a:cxn>
                  </a:cxnLst>
                  <a:rect l="0" t="0" r="r" b="b"/>
                  <a:pathLst>
                    <a:path w="9" h="9">
                      <a:moveTo>
                        <a:pt x="0" y="9"/>
                      </a:moveTo>
                      <a:cubicBezTo>
                        <a:pt x="1" y="8"/>
                        <a:pt x="2" y="7"/>
                        <a:pt x="3" y="6"/>
                      </a:cubicBezTo>
                      <a:cubicBezTo>
                        <a:pt x="5" y="4"/>
                        <a:pt x="7" y="2"/>
                        <a:pt x="9" y="0"/>
                      </a:cubicBezTo>
                      <a:cubicBezTo>
                        <a:pt x="7" y="2"/>
                        <a:pt x="5" y="4"/>
                        <a:pt x="3" y="6"/>
                      </a:cubicBezTo>
                      <a:cubicBezTo>
                        <a:pt x="2" y="7"/>
                        <a:pt x="1" y="8"/>
                        <a:pt x="0"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5" name="Freeform 10"/>
                <p:cNvSpPr>
                  <a:spLocks/>
                </p:cNvSpPr>
                <p:nvPr/>
              </p:nvSpPr>
              <p:spPr bwMode="auto">
                <a:xfrm>
                  <a:off x="19789775" y="-1385888"/>
                  <a:ext cx="11113" cy="49213"/>
                </a:xfrm>
                <a:custGeom>
                  <a:avLst/>
                  <a:gdLst>
                    <a:gd name="T0" fmla="*/ 0 w 3"/>
                    <a:gd name="T1" fmla="*/ 13 h 13"/>
                    <a:gd name="T2" fmla="*/ 3 w 3"/>
                    <a:gd name="T3" fmla="*/ 0 h 13"/>
                    <a:gd name="T4" fmla="*/ 0 w 3"/>
                    <a:gd name="T5" fmla="*/ 13 h 13"/>
                    <a:gd name="T6" fmla="*/ 0 w 3"/>
                    <a:gd name="T7" fmla="*/ 13 h 13"/>
                  </a:gdLst>
                  <a:ahLst/>
                  <a:cxnLst>
                    <a:cxn ang="0">
                      <a:pos x="T0" y="T1"/>
                    </a:cxn>
                    <a:cxn ang="0">
                      <a:pos x="T2" y="T3"/>
                    </a:cxn>
                    <a:cxn ang="0">
                      <a:pos x="T4" y="T5"/>
                    </a:cxn>
                    <a:cxn ang="0">
                      <a:pos x="T6" y="T7"/>
                    </a:cxn>
                  </a:cxnLst>
                  <a:rect l="0" t="0" r="r" b="b"/>
                  <a:pathLst>
                    <a:path w="3" h="13">
                      <a:moveTo>
                        <a:pt x="0" y="13"/>
                      </a:moveTo>
                      <a:cubicBezTo>
                        <a:pt x="2" y="9"/>
                        <a:pt x="3" y="5"/>
                        <a:pt x="3" y="0"/>
                      </a:cubicBezTo>
                      <a:cubicBezTo>
                        <a:pt x="3" y="5"/>
                        <a:pt x="2" y="9"/>
                        <a:pt x="0" y="13"/>
                      </a:cubicBezTo>
                      <a:cubicBezTo>
                        <a:pt x="0" y="13"/>
                        <a:pt x="0" y="13"/>
                        <a:pt x="0"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6" name="Freeform 11"/>
                <p:cNvSpPr>
                  <a:spLocks/>
                </p:cNvSpPr>
                <p:nvPr/>
              </p:nvSpPr>
              <p:spPr bwMode="auto">
                <a:xfrm>
                  <a:off x="19316700" y="-1314450"/>
                  <a:ext cx="6350" cy="7938"/>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7" name="Freeform 12"/>
                <p:cNvSpPr>
                  <a:spLocks/>
                </p:cNvSpPr>
                <p:nvPr/>
              </p:nvSpPr>
              <p:spPr bwMode="auto">
                <a:xfrm>
                  <a:off x="19248438" y="-1292225"/>
                  <a:ext cx="57150" cy="41275"/>
                </a:xfrm>
                <a:custGeom>
                  <a:avLst/>
                  <a:gdLst>
                    <a:gd name="T0" fmla="*/ 0 w 15"/>
                    <a:gd name="T1" fmla="*/ 11 h 11"/>
                    <a:gd name="T2" fmla="*/ 12 w 15"/>
                    <a:gd name="T3" fmla="*/ 3 h 11"/>
                    <a:gd name="T4" fmla="*/ 15 w 15"/>
                    <a:gd name="T5" fmla="*/ 0 h 11"/>
                    <a:gd name="T6" fmla="*/ 12 w 15"/>
                    <a:gd name="T7" fmla="*/ 3 h 11"/>
                    <a:gd name="T8" fmla="*/ 0 w 15"/>
                    <a:gd name="T9" fmla="*/ 11 h 11"/>
                  </a:gdLst>
                  <a:ahLst/>
                  <a:cxnLst>
                    <a:cxn ang="0">
                      <a:pos x="T0" y="T1"/>
                    </a:cxn>
                    <a:cxn ang="0">
                      <a:pos x="T2" y="T3"/>
                    </a:cxn>
                    <a:cxn ang="0">
                      <a:pos x="T4" y="T5"/>
                    </a:cxn>
                    <a:cxn ang="0">
                      <a:pos x="T6" y="T7"/>
                    </a:cxn>
                    <a:cxn ang="0">
                      <a:pos x="T8" y="T9"/>
                    </a:cxn>
                  </a:cxnLst>
                  <a:rect l="0" t="0" r="r" b="b"/>
                  <a:pathLst>
                    <a:path w="15" h="11">
                      <a:moveTo>
                        <a:pt x="0" y="11"/>
                      </a:moveTo>
                      <a:cubicBezTo>
                        <a:pt x="4" y="9"/>
                        <a:pt x="8" y="6"/>
                        <a:pt x="12" y="3"/>
                      </a:cubicBezTo>
                      <a:cubicBezTo>
                        <a:pt x="13" y="2"/>
                        <a:pt x="14" y="1"/>
                        <a:pt x="15" y="0"/>
                      </a:cubicBezTo>
                      <a:cubicBezTo>
                        <a:pt x="14" y="1"/>
                        <a:pt x="13" y="2"/>
                        <a:pt x="12" y="3"/>
                      </a:cubicBezTo>
                      <a:cubicBezTo>
                        <a:pt x="8" y="6"/>
                        <a:pt x="4" y="9"/>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8" name="Freeform 13"/>
                <p:cNvSpPr>
                  <a:spLocks/>
                </p:cNvSpPr>
                <p:nvPr/>
              </p:nvSpPr>
              <p:spPr bwMode="auto">
                <a:xfrm>
                  <a:off x="19305588" y="-1303338"/>
                  <a:ext cx="6350" cy="11113"/>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2" y="1"/>
                        <a:pt x="1" y="2"/>
                        <a:pt x="0" y="3"/>
                      </a:cubicBezTo>
                      <a:cubicBezTo>
                        <a:pt x="1" y="2"/>
                        <a:pt x="2" y="1"/>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29" name="Freeform 14"/>
                <p:cNvSpPr>
                  <a:spLocks/>
                </p:cNvSpPr>
                <p:nvPr/>
              </p:nvSpPr>
              <p:spPr bwMode="auto">
                <a:xfrm>
                  <a:off x="19781838" y="-1333500"/>
                  <a:ext cx="7938" cy="11113"/>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cubicBezTo>
                        <a:pt x="1" y="1"/>
                        <a:pt x="1" y="2"/>
                        <a:pt x="0" y="3"/>
                      </a:cubicBezTo>
                      <a:cubicBezTo>
                        <a:pt x="1" y="2"/>
                        <a:pt x="1" y="1"/>
                        <a:pt x="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0" name="Freeform 15"/>
                <p:cNvSpPr>
                  <a:spLocks/>
                </p:cNvSpPr>
                <p:nvPr/>
              </p:nvSpPr>
              <p:spPr bwMode="auto">
                <a:xfrm>
                  <a:off x="19773900" y="-1314450"/>
                  <a:ext cx="4763"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1"/>
                        <a:pt x="0" y="2"/>
                      </a:cubicBezTo>
                      <a:cubicBezTo>
                        <a:pt x="1" y="1"/>
                        <a:pt x="1" y="1"/>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1" name="Freeform 16"/>
                <p:cNvSpPr>
                  <a:spLocks/>
                </p:cNvSpPr>
                <p:nvPr/>
              </p:nvSpPr>
              <p:spPr bwMode="auto">
                <a:xfrm>
                  <a:off x="19350038" y="-1393825"/>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2" name="Freeform 17"/>
                <p:cNvSpPr>
                  <a:spLocks/>
                </p:cNvSpPr>
                <p:nvPr/>
              </p:nvSpPr>
              <p:spPr bwMode="auto">
                <a:xfrm>
                  <a:off x="19346863" y="-137477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3" name="Freeform 18"/>
                <p:cNvSpPr>
                  <a:spLocks/>
                </p:cNvSpPr>
                <p:nvPr/>
              </p:nvSpPr>
              <p:spPr bwMode="auto">
                <a:xfrm>
                  <a:off x="19726275" y="-1270000"/>
                  <a:ext cx="11113" cy="1111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4" name="Freeform 19"/>
                <p:cNvSpPr>
                  <a:spLocks/>
                </p:cNvSpPr>
                <p:nvPr/>
              </p:nvSpPr>
              <p:spPr bwMode="auto">
                <a:xfrm>
                  <a:off x="19334163" y="-1341438"/>
                  <a:ext cx="0" cy="476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1"/>
                        <a:pt x="0" y="1"/>
                        <a:pt x="0" y="1"/>
                      </a:cubicBezTo>
                      <a:cubicBezTo>
                        <a:pt x="0" y="1"/>
                        <a:pt x="0" y="1"/>
                        <a:pt x="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5" name="Freeform 20"/>
                <p:cNvSpPr>
                  <a:spLocks/>
                </p:cNvSpPr>
                <p:nvPr/>
              </p:nvSpPr>
              <p:spPr bwMode="auto">
                <a:xfrm>
                  <a:off x="19710400" y="-1254125"/>
                  <a:ext cx="11113" cy="3175"/>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0"/>
                        <a:pt x="1" y="1"/>
                        <a:pt x="0" y="1"/>
                      </a:cubicBezTo>
                      <a:cubicBezTo>
                        <a:pt x="1" y="1"/>
                        <a:pt x="2"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6" name="Freeform 21"/>
                <p:cNvSpPr>
                  <a:spLocks/>
                </p:cNvSpPr>
                <p:nvPr/>
              </p:nvSpPr>
              <p:spPr bwMode="auto">
                <a:xfrm>
                  <a:off x="18767425" y="-3046413"/>
                  <a:ext cx="1236663" cy="1817688"/>
                </a:xfrm>
                <a:custGeom>
                  <a:avLst/>
                  <a:gdLst>
                    <a:gd name="T0" fmla="*/ 245 w 329"/>
                    <a:gd name="T1" fmla="*/ 46 h 484"/>
                    <a:gd name="T2" fmla="*/ 250 w 329"/>
                    <a:gd name="T3" fmla="*/ 52 h 484"/>
                    <a:gd name="T4" fmla="*/ 269 w 329"/>
                    <a:gd name="T5" fmla="*/ 106 h 484"/>
                    <a:gd name="T6" fmla="*/ 275 w 329"/>
                    <a:gd name="T7" fmla="*/ 156 h 484"/>
                    <a:gd name="T8" fmla="*/ 278 w 329"/>
                    <a:gd name="T9" fmla="*/ 186 h 484"/>
                    <a:gd name="T10" fmla="*/ 303 w 329"/>
                    <a:gd name="T11" fmla="*/ 199 h 484"/>
                    <a:gd name="T12" fmla="*/ 304 w 329"/>
                    <a:gd name="T13" fmla="*/ 200 h 484"/>
                    <a:gd name="T14" fmla="*/ 322 w 329"/>
                    <a:gd name="T15" fmla="*/ 194 h 484"/>
                    <a:gd name="T16" fmla="*/ 328 w 329"/>
                    <a:gd name="T17" fmla="*/ 169 h 484"/>
                    <a:gd name="T18" fmla="*/ 324 w 329"/>
                    <a:gd name="T19" fmla="*/ 136 h 484"/>
                    <a:gd name="T20" fmla="*/ 290 w 329"/>
                    <a:gd name="T21" fmla="*/ 38 h 484"/>
                    <a:gd name="T22" fmla="*/ 259 w 329"/>
                    <a:gd name="T23" fmla="*/ 11 h 484"/>
                    <a:gd name="T24" fmla="*/ 236 w 329"/>
                    <a:gd name="T25" fmla="*/ 2 h 484"/>
                    <a:gd name="T26" fmla="*/ 221 w 329"/>
                    <a:gd name="T27" fmla="*/ 0 h 484"/>
                    <a:gd name="T28" fmla="*/ 111 w 329"/>
                    <a:gd name="T29" fmla="*/ 0 h 484"/>
                    <a:gd name="T30" fmla="*/ 100 w 329"/>
                    <a:gd name="T31" fmla="*/ 1 h 484"/>
                    <a:gd name="T32" fmla="*/ 75 w 329"/>
                    <a:gd name="T33" fmla="*/ 9 h 484"/>
                    <a:gd name="T34" fmla="*/ 39 w 329"/>
                    <a:gd name="T35" fmla="*/ 38 h 484"/>
                    <a:gd name="T36" fmla="*/ 12 w 329"/>
                    <a:gd name="T37" fmla="*/ 102 h 484"/>
                    <a:gd name="T38" fmla="*/ 2 w 329"/>
                    <a:gd name="T39" fmla="*/ 157 h 484"/>
                    <a:gd name="T40" fmla="*/ 2 w 329"/>
                    <a:gd name="T41" fmla="*/ 188 h 484"/>
                    <a:gd name="T42" fmla="*/ 25 w 329"/>
                    <a:gd name="T43" fmla="*/ 200 h 484"/>
                    <a:gd name="T44" fmla="*/ 26 w 329"/>
                    <a:gd name="T45" fmla="*/ 200 h 484"/>
                    <a:gd name="T46" fmla="*/ 46 w 329"/>
                    <a:gd name="T47" fmla="*/ 193 h 484"/>
                    <a:gd name="T48" fmla="*/ 54 w 329"/>
                    <a:gd name="T49" fmla="*/ 167 h 484"/>
                    <a:gd name="T50" fmla="*/ 56 w 329"/>
                    <a:gd name="T51" fmla="*/ 136 h 484"/>
                    <a:gd name="T52" fmla="*/ 77 w 329"/>
                    <a:gd name="T53" fmla="*/ 56 h 484"/>
                    <a:gd name="T54" fmla="*/ 57 w 329"/>
                    <a:gd name="T55" fmla="*/ 455 h 484"/>
                    <a:gd name="T56" fmla="*/ 103 w 329"/>
                    <a:gd name="T57" fmla="*/ 484 h 484"/>
                    <a:gd name="T58" fmla="*/ 140 w 329"/>
                    <a:gd name="T59" fmla="*/ 470 h 484"/>
                    <a:gd name="T60" fmla="*/ 145 w 329"/>
                    <a:gd name="T61" fmla="*/ 464 h 484"/>
                    <a:gd name="T62" fmla="*/ 149 w 329"/>
                    <a:gd name="T63" fmla="*/ 459 h 484"/>
                    <a:gd name="T64" fmla="*/ 151 w 329"/>
                    <a:gd name="T65" fmla="*/ 454 h 484"/>
                    <a:gd name="T66" fmla="*/ 154 w 329"/>
                    <a:gd name="T67" fmla="*/ 446 h 484"/>
                    <a:gd name="T68" fmla="*/ 155 w 329"/>
                    <a:gd name="T69" fmla="*/ 440 h 484"/>
                    <a:gd name="T70" fmla="*/ 172 w 329"/>
                    <a:gd name="T71" fmla="*/ 170 h 484"/>
                    <a:gd name="T72" fmla="*/ 174 w 329"/>
                    <a:gd name="T73" fmla="*/ 438 h 484"/>
                    <a:gd name="T74" fmla="*/ 174 w 329"/>
                    <a:gd name="T75" fmla="*/ 440 h 484"/>
                    <a:gd name="T76" fmla="*/ 175 w 329"/>
                    <a:gd name="T77" fmla="*/ 447 h 484"/>
                    <a:gd name="T78" fmla="*/ 178 w 329"/>
                    <a:gd name="T79" fmla="*/ 453 h 484"/>
                    <a:gd name="T80" fmla="*/ 179 w 329"/>
                    <a:gd name="T81" fmla="*/ 456 h 484"/>
                    <a:gd name="T82" fmla="*/ 182 w 329"/>
                    <a:gd name="T83" fmla="*/ 461 h 484"/>
                    <a:gd name="T84" fmla="*/ 186 w 329"/>
                    <a:gd name="T85" fmla="*/ 467 h 484"/>
                    <a:gd name="T86" fmla="*/ 190 w 329"/>
                    <a:gd name="T87" fmla="*/ 470 h 484"/>
                    <a:gd name="T88" fmla="*/ 193 w 329"/>
                    <a:gd name="T89" fmla="*/ 473 h 484"/>
                    <a:gd name="T90" fmla="*/ 200 w 329"/>
                    <a:gd name="T91" fmla="*/ 477 h 484"/>
                    <a:gd name="T92" fmla="*/ 206 w 329"/>
                    <a:gd name="T93" fmla="*/ 480 h 484"/>
                    <a:gd name="T94" fmla="*/ 210 w 329"/>
                    <a:gd name="T95" fmla="*/ 481 h 484"/>
                    <a:gd name="T96" fmla="*/ 216 w 329"/>
                    <a:gd name="T97" fmla="*/ 483 h 484"/>
                    <a:gd name="T98" fmla="*/ 227 w 329"/>
                    <a:gd name="T99" fmla="*/ 484 h 484"/>
                    <a:gd name="T100" fmla="*/ 254 w 329"/>
                    <a:gd name="T101" fmla="*/ 477 h 484"/>
                    <a:gd name="T102" fmla="*/ 259 w 329"/>
                    <a:gd name="T103" fmla="*/ 473 h 484"/>
                    <a:gd name="T104" fmla="*/ 268 w 329"/>
                    <a:gd name="T105" fmla="*/ 463 h 484"/>
                    <a:gd name="T106" fmla="*/ 272 w 329"/>
                    <a:gd name="T107" fmla="*/ 456 h 484"/>
                    <a:gd name="T108" fmla="*/ 275 w 329"/>
                    <a:gd name="T109" fmla="*/ 442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9" h="484">
                      <a:moveTo>
                        <a:pt x="275" y="437"/>
                      </a:moveTo>
                      <a:cubicBezTo>
                        <a:pt x="244" y="44"/>
                        <a:pt x="244" y="44"/>
                        <a:pt x="244" y="44"/>
                      </a:cubicBezTo>
                      <a:cubicBezTo>
                        <a:pt x="244" y="44"/>
                        <a:pt x="245" y="45"/>
                        <a:pt x="245" y="46"/>
                      </a:cubicBezTo>
                      <a:cubicBezTo>
                        <a:pt x="246" y="46"/>
                        <a:pt x="246" y="47"/>
                        <a:pt x="247" y="48"/>
                      </a:cubicBezTo>
                      <a:cubicBezTo>
                        <a:pt x="247" y="48"/>
                        <a:pt x="248" y="49"/>
                        <a:pt x="248" y="50"/>
                      </a:cubicBezTo>
                      <a:cubicBezTo>
                        <a:pt x="249" y="50"/>
                        <a:pt x="249" y="51"/>
                        <a:pt x="250" y="52"/>
                      </a:cubicBezTo>
                      <a:cubicBezTo>
                        <a:pt x="252" y="56"/>
                        <a:pt x="254" y="60"/>
                        <a:pt x="257" y="65"/>
                      </a:cubicBezTo>
                      <a:cubicBezTo>
                        <a:pt x="259" y="70"/>
                        <a:pt x="261" y="76"/>
                        <a:pt x="263" y="83"/>
                      </a:cubicBezTo>
                      <a:cubicBezTo>
                        <a:pt x="265" y="90"/>
                        <a:pt x="267" y="98"/>
                        <a:pt x="269" y="106"/>
                      </a:cubicBezTo>
                      <a:cubicBezTo>
                        <a:pt x="271" y="115"/>
                        <a:pt x="272" y="125"/>
                        <a:pt x="273" y="136"/>
                      </a:cubicBezTo>
                      <a:cubicBezTo>
                        <a:pt x="274" y="139"/>
                        <a:pt x="274" y="142"/>
                        <a:pt x="274" y="146"/>
                      </a:cubicBezTo>
                      <a:cubicBezTo>
                        <a:pt x="274" y="149"/>
                        <a:pt x="275" y="152"/>
                        <a:pt x="275" y="156"/>
                      </a:cubicBezTo>
                      <a:cubicBezTo>
                        <a:pt x="275" y="160"/>
                        <a:pt x="275" y="163"/>
                        <a:pt x="275" y="167"/>
                      </a:cubicBezTo>
                      <a:cubicBezTo>
                        <a:pt x="275" y="171"/>
                        <a:pt x="276" y="175"/>
                        <a:pt x="276" y="179"/>
                      </a:cubicBezTo>
                      <a:cubicBezTo>
                        <a:pt x="276" y="181"/>
                        <a:pt x="276" y="184"/>
                        <a:pt x="278" y="186"/>
                      </a:cubicBezTo>
                      <a:cubicBezTo>
                        <a:pt x="279" y="189"/>
                        <a:pt x="281" y="191"/>
                        <a:pt x="284" y="193"/>
                      </a:cubicBezTo>
                      <a:cubicBezTo>
                        <a:pt x="286" y="195"/>
                        <a:pt x="289" y="196"/>
                        <a:pt x="292" y="197"/>
                      </a:cubicBezTo>
                      <a:cubicBezTo>
                        <a:pt x="296" y="199"/>
                        <a:pt x="299" y="199"/>
                        <a:pt x="303" y="199"/>
                      </a:cubicBezTo>
                      <a:cubicBezTo>
                        <a:pt x="303" y="200"/>
                        <a:pt x="303" y="200"/>
                        <a:pt x="303" y="200"/>
                      </a:cubicBezTo>
                      <a:cubicBezTo>
                        <a:pt x="304" y="200"/>
                        <a:pt x="304" y="200"/>
                        <a:pt x="304" y="200"/>
                      </a:cubicBezTo>
                      <a:cubicBezTo>
                        <a:pt x="304" y="200"/>
                        <a:pt x="304" y="200"/>
                        <a:pt x="304" y="200"/>
                      </a:cubicBezTo>
                      <a:cubicBezTo>
                        <a:pt x="304" y="200"/>
                        <a:pt x="305" y="200"/>
                        <a:pt x="305" y="200"/>
                      </a:cubicBezTo>
                      <a:cubicBezTo>
                        <a:pt x="308" y="200"/>
                        <a:pt x="312" y="199"/>
                        <a:pt x="315" y="198"/>
                      </a:cubicBezTo>
                      <a:cubicBezTo>
                        <a:pt x="318" y="197"/>
                        <a:pt x="320" y="196"/>
                        <a:pt x="322" y="194"/>
                      </a:cubicBezTo>
                      <a:cubicBezTo>
                        <a:pt x="325" y="192"/>
                        <a:pt x="326" y="190"/>
                        <a:pt x="327" y="188"/>
                      </a:cubicBezTo>
                      <a:cubicBezTo>
                        <a:pt x="329" y="186"/>
                        <a:pt x="329" y="183"/>
                        <a:pt x="329" y="181"/>
                      </a:cubicBezTo>
                      <a:cubicBezTo>
                        <a:pt x="329" y="177"/>
                        <a:pt x="328" y="173"/>
                        <a:pt x="328" y="169"/>
                      </a:cubicBezTo>
                      <a:cubicBezTo>
                        <a:pt x="328" y="165"/>
                        <a:pt x="327" y="161"/>
                        <a:pt x="327" y="157"/>
                      </a:cubicBezTo>
                      <a:cubicBezTo>
                        <a:pt x="327" y="153"/>
                        <a:pt x="326" y="150"/>
                        <a:pt x="326" y="146"/>
                      </a:cubicBezTo>
                      <a:cubicBezTo>
                        <a:pt x="325" y="143"/>
                        <a:pt x="325" y="139"/>
                        <a:pt x="324" y="136"/>
                      </a:cubicBezTo>
                      <a:cubicBezTo>
                        <a:pt x="322" y="119"/>
                        <a:pt x="319" y="105"/>
                        <a:pt x="315" y="93"/>
                      </a:cubicBezTo>
                      <a:cubicBezTo>
                        <a:pt x="312" y="80"/>
                        <a:pt x="308" y="70"/>
                        <a:pt x="304" y="61"/>
                      </a:cubicBezTo>
                      <a:cubicBezTo>
                        <a:pt x="299" y="52"/>
                        <a:pt x="295" y="44"/>
                        <a:pt x="290" y="38"/>
                      </a:cubicBezTo>
                      <a:cubicBezTo>
                        <a:pt x="285" y="32"/>
                        <a:pt x="280" y="26"/>
                        <a:pt x="275" y="22"/>
                      </a:cubicBezTo>
                      <a:cubicBezTo>
                        <a:pt x="272" y="19"/>
                        <a:pt x="270" y="17"/>
                        <a:pt x="267" y="16"/>
                      </a:cubicBezTo>
                      <a:cubicBezTo>
                        <a:pt x="264" y="14"/>
                        <a:pt x="262" y="12"/>
                        <a:pt x="259" y="11"/>
                      </a:cubicBezTo>
                      <a:cubicBezTo>
                        <a:pt x="256" y="9"/>
                        <a:pt x="253" y="8"/>
                        <a:pt x="251" y="7"/>
                      </a:cubicBezTo>
                      <a:cubicBezTo>
                        <a:pt x="248" y="6"/>
                        <a:pt x="245" y="5"/>
                        <a:pt x="243" y="4"/>
                      </a:cubicBezTo>
                      <a:cubicBezTo>
                        <a:pt x="240" y="3"/>
                        <a:pt x="238" y="3"/>
                        <a:pt x="236" y="2"/>
                      </a:cubicBezTo>
                      <a:cubicBezTo>
                        <a:pt x="233" y="2"/>
                        <a:pt x="231" y="1"/>
                        <a:pt x="229" y="1"/>
                      </a:cubicBezTo>
                      <a:cubicBezTo>
                        <a:pt x="227" y="1"/>
                        <a:pt x="225" y="1"/>
                        <a:pt x="224" y="1"/>
                      </a:cubicBezTo>
                      <a:cubicBezTo>
                        <a:pt x="223" y="1"/>
                        <a:pt x="222" y="1"/>
                        <a:pt x="221" y="0"/>
                      </a:cubicBezTo>
                      <a:cubicBezTo>
                        <a:pt x="220" y="0"/>
                        <a:pt x="219" y="0"/>
                        <a:pt x="219" y="0"/>
                      </a:cubicBezTo>
                      <a:cubicBezTo>
                        <a:pt x="165" y="0"/>
                        <a:pt x="165" y="0"/>
                        <a:pt x="165" y="0"/>
                      </a:cubicBezTo>
                      <a:cubicBezTo>
                        <a:pt x="111" y="0"/>
                        <a:pt x="111" y="0"/>
                        <a:pt x="111" y="0"/>
                      </a:cubicBezTo>
                      <a:cubicBezTo>
                        <a:pt x="110" y="0"/>
                        <a:pt x="109" y="0"/>
                        <a:pt x="108" y="0"/>
                      </a:cubicBezTo>
                      <a:cubicBezTo>
                        <a:pt x="107" y="1"/>
                        <a:pt x="107" y="1"/>
                        <a:pt x="106" y="1"/>
                      </a:cubicBezTo>
                      <a:cubicBezTo>
                        <a:pt x="104" y="1"/>
                        <a:pt x="102" y="1"/>
                        <a:pt x="100" y="1"/>
                      </a:cubicBezTo>
                      <a:cubicBezTo>
                        <a:pt x="98" y="1"/>
                        <a:pt x="96" y="2"/>
                        <a:pt x="94" y="2"/>
                      </a:cubicBezTo>
                      <a:cubicBezTo>
                        <a:pt x="91" y="3"/>
                        <a:pt x="89" y="3"/>
                        <a:pt x="86" y="4"/>
                      </a:cubicBezTo>
                      <a:cubicBezTo>
                        <a:pt x="83" y="5"/>
                        <a:pt x="79" y="7"/>
                        <a:pt x="75" y="9"/>
                      </a:cubicBezTo>
                      <a:cubicBezTo>
                        <a:pt x="71" y="11"/>
                        <a:pt x="66" y="13"/>
                        <a:pt x="62" y="16"/>
                      </a:cubicBezTo>
                      <a:cubicBezTo>
                        <a:pt x="58" y="18"/>
                        <a:pt x="54" y="22"/>
                        <a:pt x="51" y="25"/>
                      </a:cubicBezTo>
                      <a:cubicBezTo>
                        <a:pt x="47" y="29"/>
                        <a:pt x="43" y="33"/>
                        <a:pt x="39" y="38"/>
                      </a:cubicBezTo>
                      <a:cubicBezTo>
                        <a:pt x="36" y="43"/>
                        <a:pt x="32" y="48"/>
                        <a:pt x="29" y="54"/>
                      </a:cubicBezTo>
                      <a:cubicBezTo>
                        <a:pt x="26" y="61"/>
                        <a:pt x="23" y="68"/>
                        <a:pt x="20" y="75"/>
                      </a:cubicBezTo>
                      <a:cubicBezTo>
                        <a:pt x="17" y="83"/>
                        <a:pt x="14" y="92"/>
                        <a:pt x="12" y="102"/>
                      </a:cubicBezTo>
                      <a:cubicBezTo>
                        <a:pt x="9" y="112"/>
                        <a:pt x="7" y="124"/>
                        <a:pt x="5" y="136"/>
                      </a:cubicBezTo>
                      <a:cubicBezTo>
                        <a:pt x="5" y="139"/>
                        <a:pt x="4" y="143"/>
                        <a:pt x="4" y="146"/>
                      </a:cubicBezTo>
                      <a:cubicBezTo>
                        <a:pt x="3" y="150"/>
                        <a:pt x="3" y="153"/>
                        <a:pt x="2" y="157"/>
                      </a:cubicBezTo>
                      <a:cubicBezTo>
                        <a:pt x="2" y="161"/>
                        <a:pt x="2" y="165"/>
                        <a:pt x="1" y="169"/>
                      </a:cubicBezTo>
                      <a:cubicBezTo>
                        <a:pt x="1" y="173"/>
                        <a:pt x="1" y="177"/>
                        <a:pt x="0" y="181"/>
                      </a:cubicBezTo>
                      <a:cubicBezTo>
                        <a:pt x="0" y="183"/>
                        <a:pt x="1" y="186"/>
                        <a:pt x="2" y="188"/>
                      </a:cubicBezTo>
                      <a:cubicBezTo>
                        <a:pt x="3" y="190"/>
                        <a:pt x="5" y="192"/>
                        <a:pt x="7" y="194"/>
                      </a:cubicBezTo>
                      <a:cubicBezTo>
                        <a:pt x="9" y="196"/>
                        <a:pt x="12" y="197"/>
                        <a:pt x="15" y="198"/>
                      </a:cubicBezTo>
                      <a:cubicBezTo>
                        <a:pt x="18" y="199"/>
                        <a:pt x="21" y="200"/>
                        <a:pt x="25" y="200"/>
                      </a:cubicBezTo>
                      <a:cubicBezTo>
                        <a:pt x="25" y="200"/>
                        <a:pt x="25" y="200"/>
                        <a:pt x="25" y="200"/>
                      </a:cubicBezTo>
                      <a:cubicBezTo>
                        <a:pt x="25" y="200"/>
                        <a:pt x="25" y="200"/>
                        <a:pt x="26" y="200"/>
                      </a:cubicBezTo>
                      <a:cubicBezTo>
                        <a:pt x="26" y="200"/>
                        <a:pt x="26" y="200"/>
                        <a:pt x="26" y="200"/>
                      </a:cubicBezTo>
                      <a:cubicBezTo>
                        <a:pt x="26" y="200"/>
                        <a:pt x="26" y="200"/>
                        <a:pt x="26" y="199"/>
                      </a:cubicBezTo>
                      <a:cubicBezTo>
                        <a:pt x="30" y="199"/>
                        <a:pt x="34" y="199"/>
                        <a:pt x="37" y="197"/>
                      </a:cubicBezTo>
                      <a:cubicBezTo>
                        <a:pt x="40" y="196"/>
                        <a:pt x="43" y="195"/>
                        <a:pt x="46" y="193"/>
                      </a:cubicBezTo>
                      <a:cubicBezTo>
                        <a:pt x="48" y="191"/>
                        <a:pt x="50" y="189"/>
                        <a:pt x="52" y="186"/>
                      </a:cubicBezTo>
                      <a:cubicBezTo>
                        <a:pt x="53" y="184"/>
                        <a:pt x="54" y="181"/>
                        <a:pt x="54" y="179"/>
                      </a:cubicBezTo>
                      <a:cubicBezTo>
                        <a:pt x="54" y="175"/>
                        <a:pt x="54" y="171"/>
                        <a:pt x="54" y="167"/>
                      </a:cubicBezTo>
                      <a:cubicBezTo>
                        <a:pt x="54" y="163"/>
                        <a:pt x="54" y="160"/>
                        <a:pt x="55" y="156"/>
                      </a:cubicBezTo>
                      <a:cubicBezTo>
                        <a:pt x="55" y="152"/>
                        <a:pt x="55" y="149"/>
                        <a:pt x="55" y="146"/>
                      </a:cubicBezTo>
                      <a:cubicBezTo>
                        <a:pt x="55" y="142"/>
                        <a:pt x="56" y="139"/>
                        <a:pt x="56" y="136"/>
                      </a:cubicBezTo>
                      <a:cubicBezTo>
                        <a:pt x="57" y="123"/>
                        <a:pt x="59" y="111"/>
                        <a:pt x="61" y="101"/>
                      </a:cubicBezTo>
                      <a:cubicBezTo>
                        <a:pt x="64" y="91"/>
                        <a:pt x="66" y="82"/>
                        <a:pt x="69" y="75"/>
                      </a:cubicBezTo>
                      <a:cubicBezTo>
                        <a:pt x="71" y="68"/>
                        <a:pt x="74" y="62"/>
                        <a:pt x="77" y="56"/>
                      </a:cubicBezTo>
                      <a:cubicBezTo>
                        <a:pt x="80" y="51"/>
                        <a:pt x="83" y="47"/>
                        <a:pt x="86" y="44"/>
                      </a:cubicBezTo>
                      <a:cubicBezTo>
                        <a:pt x="54" y="437"/>
                        <a:pt x="54" y="437"/>
                        <a:pt x="54" y="437"/>
                      </a:cubicBezTo>
                      <a:cubicBezTo>
                        <a:pt x="54" y="444"/>
                        <a:pt x="55" y="450"/>
                        <a:pt x="57" y="455"/>
                      </a:cubicBezTo>
                      <a:cubicBezTo>
                        <a:pt x="59" y="461"/>
                        <a:pt x="63" y="466"/>
                        <a:pt x="67" y="470"/>
                      </a:cubicBezTo>
                      <a:cubicBezTo>
                        <a:pt x="71" y="474"/>
                        <a:pt x="77" y="478"/>
                        <a:pt x="83" y="480"/>
                      </a:cubicBezTo>
                      <a:cubicBezTo>
                        <a:pt x="89" y="483"/>
                        <a:pt x="96" y="484"/>
                        <a:pt x="103" y="484"/>
                      </a:cubicBezTo>
                      <a:cubicBezTo>
                        <a:pt x="110" y="484"/>
                        <a:pt x="117" y="483"/>
                        <a:pt x="123" y="480"/>
                      </a:cubicBezTo>
                      <a:cubicBezTo>
                        <a:pt x="125" y="480"/>
                        <a:pt x="126" y="479"/>
                        <a:pt x="128" y="478"/>
                      </a:cubicBezTo>
                      <a:cubicBezTo>
                        <a:pt x="132" y="476"/>
                        <a:pt x="136" y="473"/>
                        <a:pt x="140" y="470"/>
                      </a:cubicBezTo>
                      <a:cubicBezTo>
                        <a:pt x="141" y="469"/>
                        <a:pt x="142" y="468"/>
                        <a:pt x="143" y="467"/>
                      </a:cubicBezTo>
                      <a:cubicBezTo>
                        <a:pt x="143" y="467"/>
                        <a:pt x="143" y="467"/>
                        <a:pt x="143" y="467"/>
                      </a:cubicBezTo>
                      <a:cubicBezTo>
                        <a:pt x="144" y="466"/>
                        <a:pt x="145" y="465"/>
                        <a:pt x="145" y="464"/>
                      </a:cubicBezTo>
                      <a:cubicBezTo>
                        <a:pt x="146" y="464"/>
                        <a:pt x="146" y="463"/>
                        <a:pt x="146" y="463"/>
                      </a:cubicBezTo>
                      <a:cubicBezTo>
                        <a:pt x="147" y="462"/>
                        <a:pt x="147" y="462"/>
                        <a:pt x="148" y="461"/>
                      </a:cubicBezTo>
                      <a:cubicBezTo>
                        <a:pt x="148" y="460"/>
                        <a:pt x="149" y="460"/>
                        <a:pt x="149" y="459"/>
                      </a:cubicBezTo>
                      <a:cubicBezTo>
                        <a:pt x="149" y="459"/>
                        <a:pt x="149" y="458"/>
                        <a:pt x="150" y="458"/>
                      </a:cubicBezTo>
                      <a:cubicBezTo>
                        <a:pt x="150" y="457"/>
                        <a:pt x="151" y="456"/>
                        <a:pt x="151" y="455"/>
                      </a:cubicBezTo>
                      <a:cubicBezTo>
                        <a:pt x="151" y="455"/>
                        <a:pt x="151" y="455"/>
                        <a:pt x="151" y="454"/>
                      </a:cubicBezTo>
                      <a:cubicBezTo>
                        <a:pt x="152" y="453"/>
                        <a:pt x="152" y="452"/>
                        <a:pt x="153" y="451"/>
                      </a:cubicBezTo>
                      <a:cubicBezTo>
                        <a:pt x="153" y="450"/>
                        <a:pt x="153" y="450"/>
                        <a:pt x="153" y="450"/>
                      </a:cubicBezTo>
                      <a:cubicBezTo>
                        <a:pt x="154" y="449"/>
                        <a:pt x="154" y="447"/>
                        <a:pt x="154" y="446"/>
                      </a:cubicBezTo>
                      <a:cubicBezTo>
                        <a:pt x="154" y="446"/>
                        <a:pt x="154" y="445"/>
                        <a:pt x="154" y="445"/>
                      </a:cubicBezTo>
                      <a:cubicBezTo>
                        <a:pt x="155" y="444"/>
                        <a:pt x="155" y="443"/>
                        <a:pt x="155" y="442"/>
                      </a:cubicBezTo>
                      <a:cubicBezTo>
                        <a:pt x="155" y="441"/>
                        <a:pt x="155" y="441"/>
                        <a:pt x="155" y="440"/>
                      </a:cubicBezTo>
                      <a:cubicBezTo>
                        <a:pt x="155" y="439"/>
                        <a:pt x="155" y="438"/>
                        <a:pt x="155" y="437"/>
                      </a:cubicBezTo>
                      <a:cubicBezTo>
                        <a:pt x="157" y="170"/>
                        <a:pt x="157" y="170"/>
                        <a:pt x="157" y="170"/>
                      </a:cubicBezTo>
                      <a:cubicBezTo>
                        <a:pt x="172" y="170"/>
                        <a:pt x="172" y="170"/>
                        <a:pt x="172" y="170"/>
                      </a:cubicBezTo>
                      <a:cubicBezTo>
                        <a:pt x="174" y="437"/>
                        <a:pt x="174" y="437"/>
                        <a:pt x="174" y="437"/>
                      </a:cubicBezTo>
                      <a:cubicBezTo>
                        <a:pt x="174" y="437"/>
                        <a:pt x="174" y="437"/>
                        <a:pt x="174" y="437"/>
                      </a:cubicBezTo>
                      <a:cubicBezTo>
                        <a:pt x="174" y="438"/>
                        <a:pt x="174" y="438"/>
                        <a:pt x="174" y="438"/>
                      </a:cubicBezTo>
                      <a:cubicBezTo>
                        <a:pt x="174" y="438"/>
                        <a:pt x="174" y="438"/>
                        <a:pt x="174" y="438"/>
                      </a:cubicBezTo>
                      <a:cubicBezTo>
                        <a:pt x="174" y="438"/>
                        <a:pt x="174" y="438"/>
                        <a:pt x="174" y="438"/>
                      </a:cubicBezTo>
                      <a:cubicBezTo>
                        <a:pt x="174" y="439"/>
                        <a:pt x="174" y="439"/>
                        <a:pt x="174" y="440"/>
                      </a:cubicBezTo>
                      <a:cubicBezTo>
                        <a:pt x="174" y="441"/>
                        <a:pt x="174" y="442"/>
                        <a:pt x="174" y="442"/>
                      </a:cubicBezTo>
                      <a:cubicBezTo>
                        <a:pt x="175" y="443"/>
                        <a:pt x="175" y="444"/>
                        <a:pt x="175" y="445"/>
                      </a:cubicBezTo>
                      <a:cubicBezTo>
                        <a:pt x="175" y="445"/>
                        <a:pt x="175" y="446"/>
                        <a:pt x="175" y="447"/>
                      </a:cubicBezTo>
                      <a:cubicBezTo>
                        <a:pt x="176" y="448"/>
                        <a:pt x="176" y="448"/>
                        <a:pt x="176" y="449"/>
                      </a:cubicBezTo>
                      <a:cubicBezTo>
                        <a:pt x="176" y="450"/>
                        <a:pt x="176" y="450"/>
                        <a:pt x="177" y="451"/>
                      </a:cubicBezTo>
                      <a:cubicBezTo>
                        <a:pt x="177" y="452"/>
                        <a:pt x="177" y="453"/>
                        <a:pt x="178" y="453"/>
                      </a:cubicBezTo>
                      <a:cubicBezTo>
                        <a:pt x="178" y="454"/>
                        <a:pt x="178" y="455"/>
                        <a:pt x="178" y="455"/>
                      </a:cubicBezTo>
                      <a:cubicBezTo>
                        <a:pt x="178" y="455"/>
                        <a:pt x="178" y="455"/>
                        <a:pt x="178" y="455"/>
                      </a:cubicBezTo>
                      <a:cubicBezTo>
                        <a:pt x="178" y="455"/>
                        <a:pt x="178" y="456"/>
                        <a:pt x="179" y="456"/>
                      </a:cubicBezTo>
                      <a:cubicBezTo>
                        <a:pt x="179" y="456"/>
                        <a:pt x="179" y="457"/>
                        <a:pt x="180" y="458"/>
                      </a:cubicBezTo>
                      <a:cubicBezTo>
                        <a:pt x="180" y="458"/>
                        <a:pt x="180" y="459"/>
                        <a:pt x="181" y="459"/>
                      </a:cubicBezTo>
                      <a:cubicBezTo>
                        <a:pt x="181" y="460"/>
                        <a:pt x="182" y="461"/>
                        <a:pt x="182" y="461"/>
                      </a:cubicBezTo>
                      <a:cubicBezTo>
                        <a:pt x="182" y="462"/>
                        <a:pt x="183" y="463"/>
                        <a:pt x="183" y="463"/>
                      </a:cubicBezTo>
                      <a:cubicBezTo>
                        <a:pt x="184" y="464"/>
                        <a:pt x="184" y="465"/>
                        <a:pt x="185" y="465"/>
                      </a:cubicBezTo>
                      <a:cubicBezTo>
                        <a:pt x="185" y="466"/>
                        <a:pt x="186" y="466"/>
                        <a:pt x="186" y="467"/>
                      </a:cubicBezTo>
                      <a:cubicBezTo>
                        <a:pt x="187" y="467"/>
                        <a:pt x="187" y="468"/>
                        <a:pt x="188" y="469"/>
                      </a:cubicBezTo>
                      <a:cubicBezTo>
                        <a:pt x="189" y="469"/>
                        <a:pt x="189" y="470"/>
                        <a:pt x="189" y="470"/>
                      </a:cubicBezTo>
                      <a:cubicBezTo>
                        <a:pt x="189" y="470"/>
                        <a:pt x="190" y="470"/>
                        <a:pt x="190" y="470"/>
                      </a:cubicBezTo>
                      <a:cubicBezTo>
                        <a:pt x="190" y="470"/>
                        <a:pt x="190" y="470"/>
                        <a:pt x="190" y="470"/>
                      </a:cubicBezTo>
                      <a:cubicBezTo>
                        <a:pt x="190" y="471"/>
                        <a:pt x="191" y="471"/>
                        <a:pt x="192" y="472"/>
                      </a:cubicBezTo>
                      <a:cubicBezTo>
                        <a:pt x="192" y="472"/>
                        <a:pt x="193" y="473"/>
                        <a:pt x="193" y="473"/>
                      </a:cubicBezTo>
                      <a:cubicBezTo>
                        <a:pt x="194" y="474"/>
                        <a:pt x="195" y="474"/>
                        <a:pt x="196" y="475"/>
                      </a:cubicBezTo>
                      <a:cubicBezTo>
                        <a:pt x="196" y="475"/>
                        <a:pt x="197" y="476"/>
                        <a:pt x="197" y="476"/>
                      </a:cubicBezTo>
                      <a:cubicBezTo>
                        <a:pt x="198" y="476"/>
                        <a:pt x="199" y="477"/>
                        <a:pt x="200" y="477"/>
                      </a:cubicBezTo>
                      <a:cubicBezTo>
                        <a:pt x="201" y="478"/>
                        <a:pt x="201" y="478"/>
                        <a:pt x="202" y="478"/>
                      </a:cubicBezTo>
                      <a:cubicBezTo>
                        <a:pt x="203" y="479"/>
                        <a:pt x="204" y="479"/>
                        <a:pt x="205" y="480"/>
                      </a:cubicBezTo>
                      <a:cubicBezTo>
                        <a:pt x="205" y="480"/>
                        <a:pt x="206" y="480"/>
                        <a:pt x="206" y="480"/>
                      </a:cubicBezTo>
                      <a:cubicBezTo>
                        <a:pt x="206" y="480"/>
                        <a:pt x="206" y="480"/>
                        <a:pt x="206" y="480"/>
                      </a:cubicBezTo>
                      <a:cubicBezTo>
                        <a:pt x="206" y="480"/>
                        <a:pt x="206" y="480"/>
                        <a:pt x="206" y="480"/>
                      </a:cubicBezTo>
                      <a:cubicBezTo>
                        <a:pt x="207" y="481"/>
                        <a:pt x="208" y="481"/>
                        <a:pt x="210" y="481"/>
                      </a:cubicBezTo>
                      <a:cubicBezTo>
                        <a:pt x="210" y="481"/>
                        <a:pt x="211" y="482"/>
                        <a:pt x="211" y="482"/>
                      </a:cubicBezTo>
                      <a:cubicBezTo>
                        <a:pt x="212" y="482"/>
                        <a:pt x="213" y="482"/>
                        <a:pt x="214" y="483"/>
                      </a:cubicBezTo>
                      <a:cubicBezTo>
                        <a:pt x="215" y="483"/>
                        <a:pt x="215" y="483"/>
                        <a:pt x="216" y="483"/>
                      </a:cubicBezTo>
                      <a:cubicBezTo>
                        <a:pt x="217" y="483"/>
                        <a:pt x="218" y="483"/>
                        <a:pt x="220" y="484"/>
                      </a:cubicBezTo>
                      <a:cubicBezTo>
                        <a:pt x="220" y="484"/>
                        <a:pt x="221" y="484"/>
                        <a:pt x="221" y="484"/>
                      </a:cubicBezTo>
                      <a:cubicBezTo>
                        <a:pt x="223" y="484"/>
                        <a:pt x="225" y="484"/>
                        <a:pt x="227" y="484"/>
                      </a:cubicBezTo>
                      <a:cubicBezTo>
                        <a:pt x="234" y="484"/>
                        <a:pt x="240" y="483"/>
                        <a:pt x="247" y="480"/>
                      </a:cubicBezTo>
                      <a:cubicBezTo>
                        <a:pt x="248" y="480"/>
                        <a:pt x="250" y="479"/>
                        <a:pt x="251" y="478"/>
                      </a:cubicBezTo>
                      <a:cubicBezTo>
                        <a:pt x="252" y="478"/>
                        <a:pt x="253" y="477"/>
                        <a:pt x="254" y="477"/>
                      </a:cubicBezTo>
                      <a:cubicBezTo>
                        <a:pt x="254" y="476"/>
                        <a:pt x="255" y="476"/>
                        <a:pt x="255" y="476"/>
                      </a:cubicBezTo>
                      <a:cubicBezTo>
                        <a:pt x="256" y="475"/>
                        <a:pt x="257" y="474"/>
                        <a:pt x="258" y="473"/>
                      </a:cubicBezTo>
                      <a:cubicBezTo>
                        <a:pt x="259" y="473"/>
                        <a:pt x="259" y="473"/>
                        <a:pt x="259" y="473"/>
                      </a:cubicBezTo>
                      <a:cubicBezTo>
                        <a:pt x="260" y="472"/>
                        <a:pt x="261" y="471"/>
                        <a:pt x="262" y="470"/>
                      </a:cubicBezTo>
                      <a:cubicBezTo>
                        <a:pt x="264" y="468"/>
                        <a:pt x="266" y="466"/>
                        <a:pt x="268" y="464"/>
                      </a:cubicBezTo>
                      <a:cubicBezTo>
                        <a:pt x="268" y="464"/>
                        <a:pt x="268" y="463"/>
                        <a:pt x="268" y="463"/>
                      </a:cubicBezTo>
                      <a:cubicBezTo>
                        <a:pt x="269" y="462"/>
                        <a:pt x="269" y="462"/>
                        <a:pt x="269" y="461"/>
                      </a:cubicBezTo>
                      <a:cubicBezTo>
                        <a:pt x="270" y="460"/>
                        <a:pt x="270" y="460"/>
                        <a:pt x="270" y="459"/>
                      </a:cubicBezTo>
                      <a:cubicBezTo>
                        <a:pt x="271" y="458"/>
                        <a:pt x="271" y="457"/>
                        <a:pt x="272" y="456"/>
                      </a:cubicBezTo>
                      <a:cubicBezTo>
                        <a:pt x="272" y="456"/>
                        <a:pt x="272" y="456"/>
                        <a:pt x="272" y="455"/>
                      </a:cubicBezTo>
                      <a:cubicBezTo>
                        <a:pt x="274" y="451"/>
                        <a:pt x="275" y="447"/>
                        <a:pt x="275" y="442"/>
                      </a:cubicBezTo>
                      <a:cubicBezTo>
                        <a:pt x="275" y="442"/>
                        <a:pt x="275" y="442"/>
                        <a:pt x="275" y="442"/>
                      </a:cubicBezTo>
                      <a:cubicBezTo>
                        <a:pt x="275" y="441"/>
                        <a:pt x="275" y="440"/>
                        <a:pt x="275" y="438"/>
                      </a:cubicBezTo>
                      <a:cubicBezTo>
                        <a:pt x="275" y="438"/>
                        <a:pt x="275" y="438"/>
                        <a:pt x="275" y="4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7" name="Freeform 22"/>
                <p:cNvSpPr>
                  <a:spLocks/>
                </p:cNvSpPr>
                <p:nvPr/>
              </p:nvSpPr>
              <p:spPr bwMode="auto">
                <a:xfrm>
                  <a:off x="19800888" y="-1401763"/>
                  <a:ext cx="0" cy="15875"/>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2"/>
                        <a:pt x="0" y="3"/>
                        <a:pt x="0" y="4"/>
                      </a:cubicBezTo>
                      <a:cubicBezTo>
                        <a:pt x="0" y="3"/>
                        <a:pt x="0"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8" name="Freeform 23"/>
                <p:cNvSpPr>
                  <a:spLocks/>
                </p:cNvSpPr>
                <p:nvPr/>
              </p:nvSpPr>
              <p:spPr bwMode="auto">
                <a:xfrm>
                  <a:off x="16884650" y="-2905125"/>
                  <a:ext cx="1157288" cy="1135063"/>
                </a:xfrm>
                <a:custGeom>
                  <a:avLst/>
                  <a:gdLst>
                    <a:gd name="T0" fmla="*/ 40 w 308"/>
                    <a:gd name="T1" fmla="*/ 302 h 302"/>
                    <a:gd name="T2" fmla="*/ 268 w 308"/>
                    <a:gd name="T3" fmla="*/ 302 h 302"/>
                    <a:gd name="T4" fmla="*/ 308 w 308"/>
                    <a:gd name="T5" fmla="*/ 262 h 302"/>
                    <a:gd name="T6" fmla="*/ 308 w 308"/>
                    <a:gd name="T7" fmla="*/ 0 h 302"/>
                    <a:gd name="T8" fmla="*/ 0 w 308"/>
                    <a:gd name="T9" fmla="*/ 0 h 302"/>
                    <a:gd name="T10" fmla="*/ 0 w 308"/>
                    <a:gd name="T11" fmla="*/ 262 h 302"/>
                    <a:gd name="T12" fmla="*/ 40 w 308"/>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308" h="302">
                      <a:moveTo>
                        <a:pt x="40" y="302"/>
                      </a:moveTo>
                      <a:cubicBezTo>
                        <a:pt x="268" y="302"/>
                        <a:pt x="268" y="302"/>
                        <a:pt x="268" y="302"/>
                      </a:cubicBezTo>
                      <a:cubicBezTo>
                        <a:pt x="290" y="302"/>
                        <a:pt x="308" y="284"/>
                        <a:pt x="308" y="262"/>
                      </a:cubicBezTo>
                      <a:cubicBezTo>
                        <a:pt x="308" y="0"/>
                        <a:pt x="308" y="0"/>
                        <a:pt x="308" y="0"/>
                      </a:cubicBezTo>
                      <a:cubicBezTo>
                        <a:pt x="0" y="0"/>
                        <a:pt x="0" y="0"/>
                        <a:pt x="0" y="0"/>
                      </a:cubicBezTo>
                      <a:cubicBezTo>
                        <a:pt x="0" y="262"/>
                        <a:pt x="0" y="262"/>
                        <a:pt x="0" y="262"/>
                      </a:cubicBezTo>
                      <a:cubicBezTo>
                        <a:pt x="0" y="284"/>
                        <a:pt x="18" y="302"/>
                        <a:pt x="40" y="3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39" name="Freeform 24"/>
                <p:cNvSpPr>
                  <a:spLocks noEditPoints="1"/>
                </p:cNvSpPr>
                <p:nvPr/>
              </p:nvSpPr>
              <p:spPr bwMode="auto">
                <a:xfrm>
                  <a:off x="16884650" y="-3392488"/>
                  <a:ext cx="1157288" cy="428625"/>
                </a:xfrm>
                <a:custGeom>
                  <a:avLst/>
                  <a:gdLst>
                    <a:gd name="T0" fmla="*/ 308 w 308"/>
                    <a:gd name="T1" fmla="*/ 114 h 114"/>
                    <a:gd name="T2" fmla="*/ 308 w 308"/>
                    <a:gd name="T3" fmla="*/ 40 h 114"/>
                    <a:gd name="T4" fmla="*/ 268 w 308"/>
                    <a:gd name="T5" fmla="*/ 0 h 114"/>
                    <a:gd name="T6" fmla="*/ 40 w 308"/>
                    <a:gd name="T7" fmla="*/ 0 h 114"/>
                    <a:gd name="T8" fmla="*/ 0 w 308"/>
                    <a:gd name="T9" fmla="*/ 40 h 114"/>
                    <a:gd name="T10" fmla="*/ 0 w 308"/>
                    <a:gd name="T11" fmla="*/ 114 h 114"/>
                    <a:gd name="T12" fmla="*/ 308 w 308"/>
                    <a:gd name="T13" fmla="*/ 114 h 114"/>
                    <a:gd name="T14" fmla="*/ 259 w 308"/>
                    <a:gd name="T15" fmla="*/ 37 h 114"/>
                    <a:gd name="T16" fmla="*/ 278 w 308"/>
                    <a:gd name="T17" fmla="*/ 56 h 114"/>
                    <a:gd name="T18" fmla="*/ 259 w 308"/>
                    <a:gd name="T19" fmla="*/ 76 h 114"/>
                    <a:gd name="T20" fmla="*/ 240 w 308"/>
                    <a:gd name="T21" fmla="*/ 56 h 114"/>
                    <a:gd name="T22" fmla="*/ 259 w 308"/>
                    <a:gd name="T23" fmla="*/ 37 h 114"/>
                    <a:gd name="T24" fmla="*/ 201 w 308"/>
                    <a:gd name="T25" fmla="*/ 37 h 114"/>
                    <a:gd name="T26" fmla="*/ 221 w 308"/>
                    <a:gd name="T27" fmla="*/ 56 h 114"/>
                    <a:gd name="T28" fmla="*/ 201 w 308"/>
                    <a:gd name="T29" fmla="*/ 76 h 114"/>
                    <a:gd name="T30" fmla="*/ 182 w 308"/>
                    <a:gd name="T31" fmla="*/ 56 h 114"/>
                    <a:gd name="T32" fmla="*/ 201 w 308"/>
                    <a:gd name="T33" fmla="*/ 37 h 114"/>
                    <a:gd name="T34" fmla="*/ 144 w 308"/>
                    <a:gd name="T35" fmla="*/ 37 h 114"/>
                    <a:gd name="T36" fmla="*/ 163 w 308"/>
                    <a:gd name="T37" fmla="*/ 56 h 114"/>
                    <a:gd name="T38" fmla="*/ 144 w 308"/>
                    <a:gd name="T39" fmla="*/ 76 h 114"/>
                    <a:gd name="T40" fmla="*/ 124 w 308"/>
                    <a:gd name="T41" fmla="*/ 56 h 114"/>
                    <a:gd name="T42" fmla="*/ 144 w 308"/>
                    <a:gd name="T43" fmla="*/ 3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114">
                      <a:moveTo>
                        <a:pt x="308" y="114"/>
                      </a:moveTo>
                      <a:cubicBezTo>
                        <a:pt x="308" y="40"/>
                        <a:pt x="308" y="40"/>
                        <a:pt x="308" y="40"/>
                      </a:cubicBezTo>
                      <a:cubicBezTo>
                        <a:pt x="308" y="17"/>
                        <a:pt x="290" y="0"/>
                        <a:pt x="268" y="0"/>
                      </a:cubicBezTo>
                      <a:cubicBezTo>
                        <a:pt x="40" y="0"/>
                        <a:pt x="40" y="0"/>
                        <a:pt x="40" y="0"/>
                      </a:cubicBezTo>
                      <a:cubicBezTo>
                        <a:pt x="18" y="0"/>
                        <a:pt x="0" y="17"/>
                        <a:pt x="0" y="40"/>
                      </a:cubicBezTo>
                      <a:cubicBezTo>
                        <a:pt x="0" y="114"/>
                        <a:pt x="0" y="114"/>
                        <a:pt x="0" y="114"/>
                      </a:cubicBezTo>
                      <a:lnTo>
                        <a:pt x="308" y="114"/>
                      </a:lnTo>
                      <a:close/>
                      <a:moveTo>
                        <a:pt x="259" y="37"/>
                      </a:moveTo>
                      <a:cubicBezTo>
                        <a:pt x="270" y="37"/>
                        <a:pt x="278" y="46"/>
                        <a:pt x="278" y="56"/>
                      </a:cubicBezTo>
                      <a:cubicBezTo>
                        <a:pt x="278" y="67"/>
                        <a:pt x="270" y="76"/>
                        <a:pt x="259" y="76"/>
                      </a:cubicBezTo>
                      <a:cubicBezTo>
                        <a:pt x="248" y="76"/>
                        <a:pt x="240" y="67"/>
                        <a:pt x="240" y="56"/>
                      </a:cubicBezTo>
                      <a:cubicBezTo>
                        <a:pt x="240" y="46"/>
                        <a:pt x="248" y="37"/>
                        <a:pt x="259" y="37"/>
                      </a:cubicBezTo>
                      <a:close/>
                      <a:moveTo>
                        <a:pt x="201" y="37"/>
                      </a:moveTo>
                      <a:cubicBezTo>
                        <a:pt x="212" y="37"/>
                        <a:pt x="221" y="46"/>
                        <a:pt x="221" y="56"/>
                      </a:cubicBezTo>
                      <a:cubicBezTo>
                        <a:pt x="221" y="67"/>
                        <a:pt x="212" y="76"/>
                        <a:pt x="201" y="76"/>
                      </a:cubicBezTo>
                      <a:cubicBezTo>
                        <a:pt x="191" y="76"/>
                        <a:pt x="182" y="67"/>
                        <a:pt x="182" y="56"/>
                      </a:cubicBezTo>
                      <a:cubicBezTo>
                        <a:pt x="182" y="46"/>
                        <a:pt x="191" y="37"/>
                        <a:pt x="201" y="37"/>
                      </a:cubicBezTo>
                      <a:close/>
                      <a:moveTo>
                        <a:pt x="144" y="37"/>
                      </a:moveTo>
                      <a:cubicBezTo>
                        <a:pt x="154" y="37"/>
                        <a:pt x="163" y="46"/>
                        <a:pt x="163" y="56"/>
                      </a:cubicBezTo>
                      <a:cubicBezTo>
                        <a:pt x="163" y="67"/>
                        <a:pt x="154" y="76"/>
                        <a:pt x="144" y="76"/>
                      </a:cubicBezTo>
                      <a:cubicBezTo>
                        <a:pt x="133" y="76"/>
                        <a:pt x="124" y="67"/>
                        <a:pt x="124" y="56"/>
                      </a:cubicBezTo>
                      <a:cubicBezTo>
                        <a:pt x="124" y="46"/>
                        <a:pt x="133" y="37"/>
                        <a:pt x="144"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grpSp>
          <p:grpSp>
            <p:nvGrpSpPr>
              <p:cNvPr id="207" name="Group 140"/>
              <p:cNvGrpSpPr>
                <a:grpSpLocks noChangeAspect="1"/>
              </p:cNvGrpSpPr>
              <p:nvPr/>
            </p:nvGrpSpPr>
            <p:grpSpPr bwMode="auto">
              <a:xfrm>
                <a:off x="12576986" y="3585954"/>
                <a:ext cx="747720" cy="1290000"/>
                <a:chOff x="2163" y="921"/>
                <a:chExt cx="1434" cy="2474"/>
              </a:xfrm>
            </p:grpSpPr>
            <p:sp>
              <p:nvSpPr>
                <p:cNvPr id="214" name="Freeform 141"/>
                <p:cNvSpPr>
                  <a:spLocks noEditPoints="1"/>
                </p:cNvSpPr>
                <p:nvPr/>
              </p:nvSpPr>
              <p:spPr bwMode="auto">
                <a:xfrm>
                  <a:off x="2163" y="921"/>
                  <a:ext cx="1434" cy="2474"/>
                </a:xfrm>
                <a:custGeom>
                  <a:avLst/>
                  <a:gdLst>
                    <a:gd name="T0" fmla="*/ 217 w 604"/>
                    <a:gd name="T1" fmla="*/ 0 h 1044"/>
                    <a:gd name="T2" fmla="*/ 174 w 604"/>
                    <a:gd name="T3" fmla="*/ 201 h 1044"/>
                    <a:gd name="T4" fmla="*/ 385 w 604"/>
                    <a:gd name="T5" fmla="*/ 245 h 1044"/>
                    <a:gd name="T6" fmla="*/ 429 w 604"/>
                    <a:gd name="T7" fmla="*/ 44 h 1044"/>
                    <a:gd name="T8" fmla="*/ 337 w 604"/>
                    <a:gd name="T9" fmla="*/ 202 h 1044"/>
                    <a:gd name="T10" fmla="*/ 253 w 604"/>
                    <a:gd name="T11" fmla="*/ 190 h 1044"/>
                    <a:gd name="T12" fmla="*/ 337 w 604"/>
                    <a:gd name="T13" fmla="*/ 177 h 1044"/>
                    <a:gd name="T14" fmla="*/ 337 w 604"/>
                    <a:gd name="T15" fmla="*/ 202 h 1044"/>
                    <a:gd name="T16" fmla="*/ 266 w 604"/>
                    <a:gd name="T17" fmla="*/ 135 h 1044"/>
                    <a:gd name="T18" fmla="*/ 266 w 604"/>
                    <a:gd name="T19" fmla="*/ 110 h 1044"/>
                    <a:gd name="T20" fmla="*/ 349 w 604"/>
                    <a:gd name="T21" fmla="*/ 122 h 1044"/>
                    <a:gd name="T22" fmla="*/ 337 w 604"/>
                    <a:gd name="T23" fmla="*/ 67 h 1044"/>
                    <a:gd name="T24" fmla="*/ 253 w 604"/>
                    <a:gd name="T25" fmla="*/ 55 h 1044"/>
                    <a:gd name="T26" fmla="*/ 337 w 604"/>
                    <a:gd name="T27" fmla="*/ 42 h 1044"/>
                    <a:gd name="T28" fmla="*/ 337 w 604"/>
                    <a:gd name="T29" fmla="*/ 67 h 1044"/>
                    <a:gd name="T30" fmla="*/ 217 w 604"/>
                    <a:gd name="T31" fmla="*/ 799 h 1044"/>
                    <a:gd name="T32" fmla="*/ 174 w 604"/>
                    <a:gd name="T33" fmla="*/ 1001 h 1044"/>
                    <a:gd name="T34" fmla="*/ 385 w 604"/>
                    <a:gd name="T35" fmla="*/ 1044 h 1044"/>
                    <a:gd name="T36" fmla="*/ 429 w 604"/>
                    <a:gd name="T37" fmla="*/ 843 h 1044"/>
                    <a:gd name="T38" fmla="*/ 337 w 604"/>
                    <a:gd name="T39" fmla="*/ 1002 h 1044"/>
                    <a:gd name="T40" fmla="*/ 253 w 604"/>
                    <a:gd name="T41" fmla="*/ 989 h 1044"/>
                    <a:gd name="T42" fmla="*/ 337 w 604"/>
                    <a:gd name="T43" fmla="*/ 977 h 1044"/>
                    <a:gd name="T44" fmla="*/ 337 w 604"/>
                    <a:gd name="T45" fmla="*/ 1002 h 1044"/>
                    <a:gd name="T46" fmla="*/ 266 w 604"/>
                    <a:gd name="T47" fmla="*/ 935 h 1044"/>
                    <a:gd name="T48" fmla="*/ 266 w 604"/>
                    <a:gd name="T49" fmla="*/ 909 h 1044"/>
                    <a:gd name="T50" fmla="*/ 349 w 604"/>
                    <a:gd name="T51" fmla="*/ 922 h 1044"/>
                    <a:gd name="T52" fmla="*/ 337 w 604"/>
                    <a:gd name="T53" fmla="*/ 867 h 1044"/>
                    <a:gd name="T54" fmla="*/ 253 w 604"/>
                    <a:gd name="T55" fmla="*/ 854 h 1044"/>
                    <a:gd name="T56" fmla="*/ 337 w 604"/>
                    <a:gd name="T57" fmla="*/ 842 h 1044"/>
                    <a:gd name="T58" fmla="*/ 337 w 604"/>
                    <a:gd name="T59" fmla="*/ 867 h 1044"/>
                    <a:gd name="T60" fmla="*/ 524 w 604"/>
                    <a:gd name="T61" fmla="*/ 259 h 1044"/>
                    <a:gd name="T62" fmla="*/ 523 w 604"/>
                    <a:gd name="T63" fmla="*/ 246 h 1044"/>
                    <a:gd name="T64" fmla="*/ 475 w 604"/>
                    <a:gd name="T65" fmla="*/ 246 h 1044"/>
                    <a:gd name="T66" fmla="*/ 448 w 604"/>
                    <a:gd name="T67" fmla="*/ 292 h 1044"/>
                    <a:gd name="T68" fmla="*/ 127 w 604"/>
                    <a:gd name="T69" fmla="*/ 260 h 1044"/>
                    <a:gd name="T70" fmla="*/ 103 w 604"/>
                    <a:gd name="T71" fmla="*/ 222 h 1044"/>
                    <a:gd name="T72" fmla="*/ 79 w 604"/>
                    <a:gd name="T73" fmla="*/ 259 h 1044"/>
                    <a:gd name="T74" fmla="*/ 51 w 604"/>
                    <a:gd name="T75" fmla="*/ 294 h 1044"/>
                    <a:gd name="T76" fmla="*/ 0 w 604"/>
                    <a:gd name="T77" fmla="*/ 684 h 1044"/>
                    <a:gd name="T78" fmla="*/ 79 w 604"/>
                    <a:gd name="T79" fmla="*/ 785 h 1044"/>
                    <a:gd name="T80" fmla="*/ 79 w 604"/>
                    <a:gd name="T81" fmla="*/ 794 h 1044"/>
                    <a:gd name="T82" fmla="*/ 127 w 604"/>
                    <a:gd name="T83" fmla="*/ 794 h 1044"/>
                    <a:gd name="T84" fmla="*/ 155 w 604"/>
                    <a:gd name="T85" fmla="*/ 752 h 1044"/>
                    <a:gd name="T86" fmla="*/ 447 w 604"/>
                    <a:gd name="T87" fmla="*/ 752 h 1044"/>
                    <a:gd name="T88" fmla="*/ 475 w 604"/>
                    <a:gd name="T89" fmla="*/ 794 h 1044"/>
                    <a:gd name="T90" fmla="*/ 523 w 604"/>
                    <a:gd name="T91" fmla="*/ 794 h 1044"/>
                    <a:gd name="T92" fmla="*/ 524 w 604"/>
                    <a:gd name="T93" fmla="*/ 785 h 1044"/>
                    <a:gd name="T94" fmla="*/ 604 w 604"/>
                    <a:gd name="T95" fmla="*/ 684 h 1044"/>
                    <a:gd name="T96" fmla="*/ 548 w 604"/>
                    <a:gd name="T97" fmla="*/ 293 h 1044"/>
                    <a:gd name="T98" fmla="*/ 536 w 604"/>
                    <a:gd name="T99" fmla="*/ 703 h 1044"/>
                    <a:gd name="T100" fmla="*/ 48 w 604"/>
                    <a:gd name="T101" fmla="*/ 684 h 1044"/>
                    <a:gd name="T102" fmla="*/ 67 w 604"/>
                    <a:gd name="T103" fmla="*/ 341 h 1044"/>
                    <a:gd name="T104" fmla="*/ 555 w 604"/>
                    <a:gd name="T105" fmla="*/ 36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4" h="1044">
                      <a:moveTo>
                        <a:pt x="385" y="0"/>
                      </a:moveTo>
                      <a:cubicBezTo>
                        <a:pt x="217" y="0"/>
                        <a:pt x="217" y="0"/>
                        <a:pt x="217" y="0"/>
                      </a:cubicBezTo>
                      <a:cubicBezTo>
                        <a:pt x="193" y="0"/>
                        <a:pt x="174" y="20"/>
                        <a:pt x="174" y="44"/>
                      </a:cubicBezTo>
                      <a:cubicBezTo>
                        <a:pt x="174" y="201"/>
                        <a:pt x="174" y="201"/>
                        <a:pt x="174" y="201"/>
                      </a:cubicBezTo>
                      <a:cubicBezTo>
                        <a:pt x="174" y="225"/>
                        <a:pt x="193" y="245"/>
                        <a:pt x="217" y="245"/>
                      </a:cubicBezTo>
                      <a:cubicBezTo>
                        <a:pt x="385" y="245"/>
                        <a:pt x="385" y="245"/>
                        <a:pt x="385" y="245"/>
                      </a:cubicBezTo>
                      <a:cubicBezTo>
                        <a:pt x="409" y="245"/>
                        <a:pt x="429" y="225"/>
                        <a:pt x="429" y="201"/>
                      </a:cubicBezTo>
                      <a:cubicBezTo>
                        <a:pt x="429" y="44"/>
                        <a:pt x="429" y="44"/>
                        <a:pt x="429" y="44"/>
                      </a:cubicBezTo>
                      <a:cubicBezTo>
                        <a:pt x="429" y="20"/>
                        <a:pt x="409" y="0"/>
                        <a:pt x="385" y="0"/>
                      </a:cubicBezTo>
                      <a:close/>
                      <a:moveTo>
                        <a:pt x="337" y="202"/>
                      </a:moveTo>
                      <a:cubicBezTo>
                        <a:pt x="266" y="202"/>
                        <a:pt x="266" y="202"/>
                        <a:pt x="266" y="202"/>
                      </a:cubicBezTo>
                      <a:cubicBezTo>
                        <a:pt x="259" y="202"/>
                        <a:pt x="253" y="197"/>
                        <a:pt x="253" y="190"/>
                      </a:cubicBezTo>
                      <a:cubicBezTo>
                        <a:pt x="253" y="183"/>
                        <a:pt x="259" y="177"/>
                        <a:pt x="266" y="177"/>
                      </a:cubicBezTo>
                      <a:cubicBezTo>
                        <a:pt x="337" y="177"/>
                        <a:pt x="337" y="177"/>
                        <a:pt x="337" y="177"/>
                      </a:cubicBezTo>
                      <a:cubicBezTo>
                        <a:pt x="344" y="177"/>
                        <a:pt x="349" y="183"/>
                        <a:pt x="349" y="190"/>
                      </a:cubicBezTo>
                      <a:cubicBezTo>
                        <a:pt x="349" y="197"/>
                        <a:pt x="344" y="202"/>
                        <a:pt x="337" y="202"/>
                      </a:cubicBezTo>
                      <a:close/>
                      <a:moveTo>
                        <a:pt x="337" y="135"/>
                      </a:moveTo>
                      <a:cubicBezTo>
                        <a:pt x="266" y="135"/>
                        <a:pt x="266" y="135"/>
                        <a:pt x="266" y="135"/>
                      </a:cubicBezTo>
                      <a:cubicBezTo>
                        <a:pt x="259" y="135"/>
                        <a:pt x="253" y="129"/>
                        <a:pt x="253" y="122"/>
                      </a:cubicBezTo>
                      <a:cubicBezTo>
                        <a:pt x="253" y="115"/>
                        <a:pt x="259" y="110"/>
                        <a:pt x="266" y="110"/>
                      </a:cubicBezTo>
                      <a:cubicBezTo>
                        <a:pt x="337" y="110"/>
                        <a:pt x="337" y="110"/>
                        <a:pt x="337" y="110"/>
                      </a:cubicBezTo>
                      <a:cubicBezTo>
                        <a:pt x="344" y="110"/>
                        <a:pt x="349" y="115"/>
                        <a:pt x="349" y="122"/>
                      </a:cubicBezTo>
                      <a:cubicBezTo>
                        <a:pt x="349" y="129"/>
                        <a:pt x="344" y="135"/>
                        <a:pt x="337" y="135"/>
                      </a:cubicBezTo>
                      <a:close/>
                      <a:moveTo>
                        <a:pt x="337" y="67"/>
                      </a:moveTo>
                      <a:cubicBezTo>
                        <a:pt x="266" y="67"/>
                        <a:pt x="266" y="67"/>
                        <a:pt x="266" y="67"/>
                      </a:cubicBezTo>
                      <a:cubicBezTo>
                        <a:pt x="259" y="67"/>
                        <a:pt x="253" y="62"/>
                        <a:pt x="253" y="55"/>
                      </a:cubicBezTo>
                      <a:cubicBezTo>
                        <a:pt x="253" y="48"/>
                        <a:pt x="259" y="42"/>
                        <a:pt x="266" y="42"/>
                      </a:cubicBezTo>
                      <a:cubicBezTo>
                        <a:pt x="337" y="42"/>
                        <a:pt x="337" y="42"/>
                        <a:pt x="337" y="42"/>
                      </a:cubicBezTo>
                      <a:cubicBezTo>
                        <a:pt x="344" y="42"/>
                        <a:pt x="349" y="48"/>
                        <a:pt x="349" y="55"/>
                      </a:cubicBezTo>
                      <a:cubicBezTo>
                        <a:pt x="349" y="62"/>
                        <a:pt x="344" y="67"/>
                        <a:pt x="337" y="67"/>
                      </a:cubicBezTo>
                      <a:close/>
                      <a:moveTo>
                        <a:pt x="385" y="799"/>
                      </a:moveTo>
                      <a:cubicBezTo>
                        <a:pt x="217" y="799"/>
                        <a:pt x="217" y="799"/>
                        <a:pt x="217" y="799"/>
                      </a:cubicBezTo>
                      <a:cubicBezTo>
                        <a:pt x="193" y="799"/>
                        <a:pt x="174" y="819"/>
                        <a:pt x="174" y="843"/>
                      </a:cubicBezTo>
                      <a:cubicBezTo>
                        <a:pt x="174" y="1001"/>
                        <a:pt x="174" y="1001"/>
                        <a:pt x="174" y="1001"/>
                      </a:cubicBezTo>
                      <a:cubicBezTo>
                        <a:pt x="174" y="1025"/>
                        <a:pt x="193" y="1044"/>
                        <a:pt x="217" y="1044"/>
                      </a:cubicBezTo>
                      <a:cubicBezTo>
                        <a:pt x="385" y="1044"/>
                        <a:pt x="385" y="1044"/>
                        <a:pt x="385" y="1044"/>
                      </a:cubicBezTo>
                      <a:cubicBezTo>
                        <a:pt x="409" y="1044"/>
                        <a:pt x="429" y="1025"/>
                        <a:pt x="429" y="1001"/>
                      </a:cubicBezTo>
                      <a:cubicBezTo>
                        <a:pt x="429" y="843"/>
                        <a:pt x="429" y="843"/>
                        <a:pt x="429" y="843"/>
                      </a:cubicBezTo>
                      <a:cubicBezTo>
                        <a:pt x="429" y="819"/>
                        <a:pt x="409" y="799"/>
                        <a:pt x="385" y="799"/>
                      </a:cubicBezTo>
                      <a:close/>
                      <a:moveTo>
                        <a:pt x="337" y="1002"/>
                      </a:moveTo>
                      <a:cubicBezTo>
                        <a:pt x="266" y="1002"/>
                        <a:pt x="266" y="1002"/>
                        <a:pt x="266" y="1002"/>
                      </a:cubicBezTo>
                      <a:cubicBezTo>
                        <a:pt x="259" y="1002"/>
                        <a:pt x="253" y="996"/>
                        <a:pt x="253" y="989"/>
                      </a:cubicBezTo>
                      <a:cubicBezTo>
                        <a:pt x="253" y="982"/>
                        <a:pt x="259" y="977"/>
                        <a:pt x="266" y="977"/>
                      </a:cubicBezTo>
                      <a:cubicBezTo>
                        <a:pt x="337" y="977"/>
                        <a:pt x="337" y="977"/>
                        <a:pt x="337" y="977"/>
                      </a:cubicBezTo>
                      <a:cubicBezTo>
                        <a:pt x="344" y="977"/>
                        <a:pt x="349" y="982"/>
                        <a:pt x="349" y="989"/>
                      </a:cubicBezTo>
                      <a:cubicBezTo>
                        <a:pt x="349" y="996"/>
                        <a:pt x="344" y="1002"/>
                        <a:pt x="337" y="1002"/>
                      </a:cubicBezTo>
                      <a:close/>
                      <a:moveTo>
                        <a:pt x="337" y="935"/>
                      </a:moveTo>
                      <a:cubicBezTo>
                        <a:pt x="266" y="935"/>
                        <a:pt x="266" y="935"/>
                        <a:pt x="266" y="935"/>
                      </a:cubicBezTo>
                      <a:cubicBezTo>
                        <a:pt x="259" y="935"/>
                        <a:pt x="253" y="929"/>
                        <a:pt x="253" y="922"/>
                      </a:cubicBezTo>
                      <a:cubicBezTo>
                        <a:pt x="253" y="915"/>
                        <a:pt x="259" y="909"/>
                        <a:pt x="266" y="909"/>
                      </a:cubicBezTo>
                      <a:cubicBezTo>
                        <a:pt x="337" y="909"/>
                        <a:pt x="337" y="909"/>
                        <a:pt x="337" y="909"/>
                      </a:cubicBezTo>
                      <a:cubicBezTo>
                        <a:pt x="344" y="909"/>
                        <a:pt x="349" y="915"/>
                        <a:pt x="349" y="922"/>
                      </a:cubicBezTo>
                      <a:cubicBezTo>
                        <a:pt x="349" y="929"/>
                        <a:pt x="344" y="935"/>
                        <a:pt x="337" y="935"/>
                      </a:cubicBezTo>
                      <a:close/>
                      <a:moveTo>
                        <a:pt x="337" y="867"/>
                      </a:moveTo>
                      <a:cubicBezTo>
                        <a:pt x="266" y="867"/>
                        <a:pt x="266" y="867"/>
                        <a:pt x="266" y="867"/>
                      </a:cubicBezTo>
                      <a:cubicBezTo>
                        <a:pt x="259" y="867"/>
                        <a:pt x="253" y="861"/>
                        <a:pt x="253" y="854"/>
                      </a:cubicBezTo>
                      <a:cubicBezTo>
                        <a:pt x="253" y="847"/>
                        <a:pt x="259" y="842"/>
                        <a:pt x="266" y="842"/>
                      </a:cubicBezTo>
                      <a:cubicBezTo>
                        <a:pt x="337" y="842"/>
                        <a:pt x="337" y="842"/>
                        <a:pt x="337" y="842"/>
                      </a:cubicBezTo>
                      <a:cubicBezTo>
                        <a:pt x="344" y="842"/>
                        <a:pt x="349" y="847"/>
                        <a:pt x="349" y="854"/>
                      </a:cubicBezTo>
                      <a:cubicBezTo>
                        <a:pt x="349" y="861"/>
                        <a:pt x="344" y="867"/>
                        <a:pt x="337" y="867"/>
                      </a:cubicBezTo>
                      <a:close/>
                      <a:moveTo>
                        <a:pt x="548" y="293"/>
                      </a:moveTo>
                      <a:cubicBezTo>
                        <a:pt x="534" y="288"/>
                        <a:pt x="524" y="275"/>
                        <a:pt x="524" y="259"/>
                      </a:cubicBezTo>
                      <a:cubicBezTo>
                        <a:pt x="523" y="259"/>
                        <a:pt x="523" y="259"/>
                        <a:pt x="523" y="259"/>
                      </a:cubicBezTo>
                      <a:cubicBezTo>
                        <a:pt x="523" y="246"/>
                        <a:pt x="523" y="246"/>
                        <a:pt x="523" y="246"/>
                      </a:cubicBezTo>
                      <a:cubicBezTo>
                        <a:pt x="523" y="233"/>
                        <a:pt x="513" y="222"/>
                        <a:pt x="499" y="222"/>
                      </a:cubicBezTo>
                      <a:cubicBezTo>
                        <a:pt x="486" y="222"/>
                        <a:pt x="475" y="233"/>
                        <a:pt x="475" y="246"/>
                      </a:cubicBezTo>
                      <a:cubicBezTo>
                        <a:pt x="475" y="260"/>
                        <a:pt x="475" y="260"/>
                        <a:pt x="475" y="260"/>
                      </a:cubicBezTo>
                      <a:cubicBezTo>
                        <a:pt x="474" y="277"/>
                        <a:pt x="463" y="292"/>
                        <a:pt x="448" y="292"/>
                      </a:cubicBezTo>
                      <a:cubicBezTo>
                        <a:pt x="155" y="292"/>
                        <a:pt x="155" y="292"/>
                        <a:pt x="155" y="292"/>
                      </a:cubicBezTo>
                      <a:cubicBezTo>
                        <a:pt x="140" y="292"/>
                        <a:pt x="128" y="277"/>
                        <a:pt x="127" y="260"/>
                      </a:cubicBezTo>
                      <a:cubicBezTo>
                        <a:pt x="127" y="246"/>
                        <a:pt x="127" y="246"/>
                        <a:pt x="127" y="246"/>
                      </a:cubicBezTo>
                      <a:cubicBezTo>
                        <a:pt x="127" y="233"/>
                        <a:pt x="116" y="222"/>
                        <a:pt x="103" y="222"/>
                      </a:cubicBezTo>
                      <a:cubicBezTo>
                        <a:pt x="90" y="222"/>
                        <a:pt x="79" y="233"/>
                        <a:pt x="79" y="246"/>
                      </a:cubicBezTo>
                      <a:cubicBezTo>
                        <a:pt x="79" y="259"/>
                        <a:pt x="79" y="259"/>
                        <a:pt x="79" y="259"/>
                      </a:cubicBezTo>
                      <a:cubicBezTo>
                        <a:pt x="79" y="259"/>
                        <a:pt x="79" y="259"/>
                        <a:pt x="79" y="259"/>
                      </a:cubicBezTo>
                      <a:cubicBezTo>
                        <a:pt x="79" y="276"/>
                        <a:pt x="67" y="290"/>
                        <a:pt x="51" y="294"/>
                      </a:cubicBezTo>
                      <a:cubicBezTo>
                        <a:pt x="22" y="301"/>
                        <a:pt x="0" y="328"/>
                        <a:pt x="0" y="360"/>
                      </a:cubicBezTo>
                      <a:cubicBezTo>
                        <a:pt x="0" y="684"/>
                        <a:pt x="0" y="684"/>
                        <a:pt x="0" y="684"/>
                      </a:cubicBezTo>
                      <a:cubicBezTo>
                        <a:pt x="0" y="716"/>
                        <a:pt x="22" y="742"/>
                        <a:pt x="51" y="750"/>
                      </a:cubicBezTo>
                      <a:cubicBezTo>
                        <a:pt x="67" y="754"/>
                        <a:pt x="79" y="768"/>
                        <a:pt x="79" y="785"/>
                      </a:cubicBezTo>
                      <a:cubicBezTo>
                        <a:pt x="79" y="785"/>
                        <a:pt x="79" y="785"/>
                        <a:pt x="79" y="785"/>
                      </a:cubicBezTo>
                      <a:cubicBezTo>
                        <a:pt x="79" y="794"/>
                        <a:pt x="79" y="794"/>
                        <a:pt x="79" y="794"/>
                      </a:cubicBezTo>
                      <a:cubicBezTo>
                        <a:pt x="79" y="808"/>
                        <a:pt x="90" y="819"/>
                        <a:pt x="103" y="819"/>
                      </a:cubicBezTo>
                      <a:cubicBezTo>
                        <a:pt x="116" y="819"/>
                        <a:pt x="127" y="808"/>
                        <a:pt x="127" y="794"/>
                      </a:cubicBezTo>
                      <a:cubicBezTo>
                        <a:pt x="127" y="783"/>
                        <a:pt x="127" y="783"/>
                        <a:pt x="127" y="783"/>
                      </a:cubicBezTo>
                      <a:cubicBezTo>
                        <a:pt x="128" y="767"/>
                        <a:pt x="140" y="752"/>
                        <a:pt x="155" y="752"/>
                      </a:cubicBezTo>
                      <a:cubicBezTo>
                        <a:pt x="447" y="752"/>
                        <a:pt x="447" y="752"/>
                        <a:pt x="447" y="752"/>
                      </a:cubicBezTo>
                      <a:cubicBezTo>
                        <a:pt x="447" y="752"/>
                        <a:pt x="447" y="752"/>
                        <a:pt x="447" y="752"/>
                      </a:cubicBezTo>
                      <a:cubicBezTo>
                        <a:pt x="462" y="752"/>
                        <a:pt x="474" y="767"/>
                        <a:pt x="475" y="784"/>
                      </a:cubicBezTo>
                      <a:cubicBezTo>
                        <a:pt x="475" y="794"/>
                        <a:pt x="475" y="794"/>
                        <a:pt x="475" y="794"/>
                      </a:cubicBezTo>
                      <a:cubicBezTo>
                        <a:pt x="475" y="808"/>
                        <a:pt x="486" y="819"/>
                        <a:pt x="499" y="819"/>
                      </a:cubicBezTo>
                      <a:cubicBezTo>
                        <a:pt x="513" y="819"/>
                        <a:pt x="523" y="808"/>
                        <a:pt x="523" y="794"/>
                      </a:cubicBezTo>
                      <a:cubicBezTo>
                        <a:pt x="523" y="785"/>
                        <a:pt x="523" y="785"/>
                        <a:pt x="523" y="785"/>
                      </a:cubicBezTo>
                      <a:cubicBezTo>
                        <a:pt x="524" y="785"/>
                        <a:pt x="524" y="785"/>
                        <a:pt x="524" y="785"/>
                      </a:cubicBezTo>
                      <a:cubicBezTo>
                        <a:pt x="524" y="769"/>
                        <a:pt x="534" y="756"/>
                        <a:pt x="548" y="751"/>
                      </a:cubicBezTo>
                      <a:cubicBezTo>
                        <a:pt x="580" y="745"/>
                        <a:pt x="604" y="717"/>
                        <a:pt x="604" y="684"/>
                      </a:cubicBezTo>
                      <a:cubicBezTo>
                        <a:pt x="604" y="360"/>
                        <a:pt x="604" y="360"/>
                        <a:pt x="604" y="360"/>
                      </a:cubicBezTo>
                      <a:cubicBezTo>
                        <a:pt x="604" y="327"/>
                        <a:pt x="580" y="299"/>
                        <a:pt x="548" y="293"/>
                      </a:cubicBezTo>
                      <a:close/>
                      <a:moveTo>
                        <a:pt x="555" y="684"/>
                      </a:moveTo>
                      <a:cubicBezTo>
                        <a:pt x="555" y="694"/>
                        <a:pt x="547" y="703"/>
                        <a:pt x="536" y="703"/>
                      </a:cubicBezTo>
                      <a:cubicBezTo>
                        <a:pt x="67" y="703"/>
                        <a:pt x="67" y="703"/>
                        <a:pt x="67" y="703"/>
                      </a:cubicBezTo>
                      <a:cubicBezTo>
                        <a:pt x="57" y="703"/>
                        <a:pt x="48" y="694"/>
                        <a:pt x="48" y="684"/>
                      </a:cubicBezTo>
                      <a:cubicBezTo>
                        <a:pt x="48" y="360"/>
                        <a:pt x="48" y="360"/>
                        <a:pt x="48" y="360"/>
                      </a:cubicBezTo>
                      <a:cubicBezTo>
                        <a:pt x="48" y="349"/>
                        <a:pt x="57" y="341"/>
                        <a:pt x="67" y="341"/>
                      </a:cubicBezTo>
                      <a:cubicBezTo>
                        <a:pt x="536" y="341"/>
                        <a:pt x="536" y="341"/>
                        <a:pt x="536" y="341"/>
                      </a:cubicBezTo>
                      <a:cubicBezTo>
                        <a:pt x="547" y="341"/>
                        <a:pt x="555" y="349"/>
                        <a:pt x="555" y="360"/>
                      </a:cubicBezTo>
                      <a:lnTo>
                        <a:pt x="555" y="68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15" name="Oval 142"/>
                <p:cNvSpPr>
                  <a:spLocks noChangeArrowheads="1"/>
                </p:cNvSpPr>
                <p:nvPr/>
              </p:nvSpPr>
              <p:spPr bwMode="auto">
                <a:xfrm>
                  <a:off x="2391" y="1871"/>
                  <a:ext cx="173" cy="173"/>
                </a:xfrm>
                <a:prstGeom prst="ellipse">
                  <a:avLst/>
                </a:prstGeom>
                <a:solidFill>
                  <a:srgbClr val="7ED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16" name="Oval 143"/>
                <p:cNvSpPr>
                  <a:spLocks noChangeArrowheads="1"/>
                </p:cNvSpPr>
                <p:nvPr/>
              </p:nvSpPr>
              <p:spPr bwMode="auto">
                <a:xfrm>
                  <a:off x="2792" y="1871"/>
                  <a:ext cx="173" cy="173"/>
                </a:xfrm>
                <a:prstGeom prst="ellipse">
                  <a:avLst/>
                </a:prstGeom>
                <a:solidFill>
                  <a:srgbClr val="7ED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17" name="Oval 144"/>
                <p:cNvSpPr>
                  <a:spLocks noChangeArrowheads="1"/>
                </p:cNvSpPr>
                <p:nvPr/>
              </p:nvSpPr>
              <p:spPr bwMode="auto">
                <a:xfrm>
                  <a:off x="3193" y="1871"/>
                  <a:ext cx="174" cy="173"/>
                </a:xfrm>
                <a:prstGeom prst="ellipse">
                  <a:avLst/>
                </a:prstGeom>
                <a:solidFill>
                  <a:srgbClr val="7ED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18" name="Oval 145"/>
                <p:cNvSpPr>
                  <a:spLocks noChangeArrowheads="1"/>
                </p:cNvSpPr>
                <p:nvPr/>
              </p:nvSpPr>
              <p:spPr bwMode="auto">
                <a:xfrm>
                  <a:off x="2391" y="2278"/>
                  <a:ext cx="173" cy="173"/>
                </a:xfrm>
                <a:prstGeom prst="ellipse">
                  <a:avLst/>
                </a:prstGeom>
                <a:solidFill>
                  <a:srgbClr val="7ED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sp>
              <p:nvSpPr>
                <p:cNvPr id="219" name="Oval 146"/>
                <p:cNvSpPr>
                  <a:spLocks noChangeArrowheads="1"/>
                </p:cNvSpPr>
                <p:nvPr/>
              </p:nvSpPr>
              <p:spPr bwMode="auto">
                <a:xfrm>
                  <a:off x="2792" y="2278"/>
                  <a:ext cx="173" cy="173"/>
                </a:xfrm>
                <a:prstGeom prst="ellipse">
                  <a:avLst/>
                </a:prstGeom>
                <a:solidFill>
                  <a:srgbClr val="7ED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grpSp>
          <p:sp>
            <p:nvSpPr>
              <p:cNvPr id="208" name="Freeform 34"/>
              <p:cNvSpPr>
                <a:spLocks noEditPoints="1"/>
              </p:cNvSpPr>
              <p:nvPr/>
            </p:nvSpPr>
            <p:spPr bwMode="auto">
              <a:xfrm>
                <a:off x="10037159" y="3376907"/>
                <a:ext cx="1247157" cy="1131014"/>
              </a:xfrm>
              <a:custGeom>
                <a:avLst/>
                <a:gdLst>
                  <a:gd name="T0" fmla="*/ 4772 w 10743"/>
                  <a:gd name="T1" fmla="*/ 8280 h 9742"/>
                  <a:gd name="T2" fmla="*/ 1904 w 10743"/>
                  <a:gd name="T3" fmla="*/ 8807 h 9742"/>
                  <a:gd name="T4" fmla="*/ 7565 w 10743"/>
                  <a:gd name="T5" fmla="*/ 8807 h 9742"/>
                  <a:gd name="T6" fmla="*/ 7929 w 10743"/>
                  <a:gd name="T7" fmla="*/ 1192 h 9742"/>
                  <a:gd name="T8" fmla="*/ 8392 w 10743"/>
                  <a:gd name="T9" fmla="*/ 1078 h 9742"/>
                  <a:gd name="T10" fmla="*/ 8175 w 10743"/>
                  <a:gd name="T11" fmla="*/ 1437 h 9742"/>
                  <a:gd name="T12" fmla="*/ 8763 w 10743"/>
                  <a:gd name="T13" fmla="*/ 1793 h 9742"/>
                  <a:gd name="T14" fmla="*/ 7663 w 10743"/>
                  <a:gd name="T15" fmla="*/ 525 h 9742"/>
                  <a:gd name="T16" fmla="*/ 7468 w 10743"/>
                  <a:gd name="T17" fmla="*/ 1647 h 9742"/>
                  <a:gd name="T18" fmla="*/ 8175 w 10743"/>
                  <a:gd name="T19" fmla="*/ 2034 h 9742"/>
                  <a:gd name="T20" fmla="*/ 10515 w 10743"/>
                  <a:gd name="T21" fmla="*/ 5899 h 9742"/>
                  <a:gd name="T22" fmla="*/ 9097 w 10743"/>
                  <a:gd name="T23" fmla="*/ 5757 h 9742"/>
                  <a:gd name="T24" fmla="*/ 8681 w 10743"/>
                  <a:gd name="T25" fmla="*/ 7299 h 9742"/>
                  <a:gd name="T26" fmla="*/ 9139 w 10743"/>
                  <a:gd name="T27" fmla="*/ 6110 h 9742"/>
                  <a:gd name="T28" fmla="*/ 10442 w 10743"/>
                  <a:gd name="T29" fmla="*/ 6816 h 9742"/>
                  <a:gd name="T30" fmla="*/ 1561 w 10743"/>
                  <a:gd name="T31" fmla="*/ 1800 h 9742"/>
                  <a:gd name="T32" fmla="*/ 1438 w 10743"/>
                  <a:gd name="T33" fmla="*/ 1822 h 9742"/>
                  <a:gd name="T34" fmla="*/ 1760 w 10743"/>
                  <a:gd name="T35" fmla="*/ 1227 h 9742"/>
                  <a:gd name="T36" fmla="*/ 1561 w 10743"/>
                  <a:gd name="T37" fmla="*/ 1800 h 9742"/>
                  <a:gd name="T38" fmla="*/ 2784 w 10743"/>
                  <a:gd name="T39" fmla="*/ 1942 h 9742"/>
                  <a:gd name="T40" fmla="*/ 2549 w 10743"/>
                  <a:gd name="T41" fmla="*/ 525 h 9742"/>
                  <a:gd name="T42" fmla="*/ 1201 w 10743"/>
                  <a:gd name="T43" fmla="*/ 2855 h 9742"/>
                  <a:gd name="T44" fmla="*/ 2725 w 10743"/>
                  <a:gd name="T45" fmla="*/ 2076 h 9742"/>
                  <a:gd name="T46" fmla="*/ 9340 w 10743"/>
                  <a:gd name="T47" fmla="*/ 3877 h 9742"/>
                  <a:gd name="T48" fmla="*/ 7943 w 10743"/>
                  <a:gd name="T49" fmla="*/ 2433 h 9742"/>
                  <a:gd name="T50" fmla="*/ 9097 w 10743"/>
                  <a:gd name="T51" fmla="*/ 3842 h 9742"/>
                  <a:gd name="T52" fmla="*/ 4772 w 10743"/>
                  <a:gd name="T53" fmla="*/ 4560 h 9742"/>
                  <a:gd name="T54" fmla="*/ 2423 w 10743"/>
                  <a:gd name="T55" fmla="*/ 3012 h 9742"/>
                  <a:gd name="T56" fmla="*/ 3745 w 10743"/>
                  <a:gd name="T57" fmla="*/ 4871 h 9742"/>
                  <a:gd name="T58" fmla="*/ 9153 w 10743"/>
                  <a:gd name="T59" fmla="*/ 5004 h 9742"/>
                  <a:gd name="T60" fmla="*/ 9302 w 10743"/>
                  <a:gd name="T61" fmla="*/ 4744 h 9742"/>
                  <a:gd name="T62" fmla="*/ 8572 w 10743"/>
                  <a:gd name="T63" fmla="*/ 4704 h 9742"/>
                  <a:gd name="T64" fmla="*/ 9097 w 10743"/>
                  <a:gd name="T65" fmla="*/ 5336 h 9742"/>
                  <a:gd name="T66" fmla="*/ 9614 w 10743"/>
                  <a:gd name="T67" fmla="*/ 4658 h 9742"/>
                  <a:gd name="T68" fmla="*/ 8956 w 10743"/>
                  <a:gd name="T69" fmla="*/ 4282 h 9742"/>
                  <a:gd name="T70" fmla="*/ 3198 w 10743"/>
                  <a:gd name="T71" fmla="*/ 2033 h 9742"/>
                  <a:gd name="T72" fmla="*/ 6912 w 10743"/>
                  <a:gd name="T73" fmla="*/ 1192 h 9742"/>
                  <a:gd name="T74" fmla="*/ 3294 w 10743"/>
                  <a:gd name="T75" fmla="*/ 1367 h 9742"/>
                  <a:gd name="T76" fmla="*/ 4772 w 10743"/>
                  <a:gd name="T77" fmla="*/ 6805 h 9742"/>
                  <a:gd name="T78" fmla="*/ 4602 w 10743"/>
                  <a:gd name="T79" fmla="*/ 6076 h 9742"/>
                  <a:gd name="T80" fmla="*/ 5144 w 10743"/>
                  <a:gd name="T81" fmla="*/ 6327 h 9742"/>
                  <a:gd name="T82" fmla="*/ 5483 w 10743"/>
                  <a:gd name="T83" fmla="*/ 5171 h 9742"/>
                  <a:gd name="T84" fmla="*/ 4772 w 10743"/>
                  <a:gd name="T85" fmla="*/ 4981 h 9742"/>
                  <a:gd name="T86" fmla="*/ 3337 w 10743"/>
                  <a:gd name="T87" fmla="*/ 6327 h 9742"/>
                  <a:gd name="T88" fmla="*/ 6210 w 10743"/>
                  <a:gd name="T89" fmla="*/ 6420 h 9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43" h="9742">
                    <a:moveTo>
                      <a:pt x="6545" y="6979"/>
                    </a:moveTo>
                    <a:lnTo>
                      <a:pt x="6545" y="6979"/>
                    </a:lnTo>
                    <a:cubicBezTo>
                      <a:pt x="6307" y="7732"/>
                      <a:pt x="5602" y="8280"/>
                      <a:pt x="4772" y="8280"/>
                    </a:cubicBezTo>
                    <a:cubicBezTo>
                      <a:pt x="3945" y="8280"/>
                      <a:pt x="3244" y="7737"/>
                      <a:pt x="3002" y="6991"/>
                    </a:cubicBezTo>
                    <a:lnTo>
                      <a:pt x="2588" y="8807"/>
                    </a:lnTo>
                    <a:lnTo>
                      <a:pt x="1904" y="8807"/>
                    </a:lnTo>
                    <a:lnTo>
                      <a:pt x="1904" y="9742"/>
                    </a:lnTo>
                    <a:lnTo>
                      <a:pt x="7565" y="9742"/>
                    </a:lnTo>
                    <a:lnTo>
                      <a:pt x="7565" y="8807"/>
                    </a:lnTo>
                    <a:lnTo>
                      <a:pt x="6962" y="8807"/>
                    </a:lnTo>
                    <a:lnTo>
                      <a:pt x="6545" y="6979"/>
                    </a:lnTo>
                    <a:close/>
                    <a:moveTo>
                      <a:pt x="7929" y="1192"/>
                    </a:moveTo>
                    <a:lnTo>
                      <a:pt x="7929" y="1192"/>
                    </a:lnTo>
                    <a:cubicBezTo>
                      <a:pt x="7929" y="1056"/>
                      <a:pt x="8039" y="946"/>
                      <a:pt x="8175" y="946"/>
                    </a:cubicBezTo>
                    <a:cubicBezTo>
                      <a:pt x="8270" y="946"/>
                      <a:pt x="8351" y="1000"/>
                      <a:pt x="8392" y="1078"/>
                    </a:cubicBezTo>
                    <a:cubicBezTo>
                      <a:pt x="8410" y="1112"/>
                      <a:pt x="8421" y="1151"/>
                      <a:pt x="8421" y="1192"/>
                    </a:cubicBezTo>
                    <a:cubicBezTo>
                      <a:pt x="8421" y="1297"/>
                      <a:pt x="8353" y="1387"/>
                      <a:pt x="8260" y="1422"/>
                    </a:cubicBezTo>
                    <a:cubicBezTo>
                      <a:pt x="8233" y="1431"/>
                      <a:pt x="8205" y="1437"/>
                      <a:pt x="8175" y="1437"/>
                    </a:cubicBezTo>
                    <a:cubicBezTo>
                      <a:pt x="8039" y="1437"/>
                      <a:pt x="7929" y="1327"/>
                      <a:pt x="7929" y="1192"/>
                    </a:cubicBezTo>
                    <a:close/>
                    <a:moveTo>
                      <a:pt x="8763" y="1793"/>
                    </a:moveTo>
                    <a:lnTo>
                      <a:pt x="8763" y="1793"/>
                    </a:lnTo>
                    <a:cubicBezTo>
                      <a:pt x="8920" y="1640"/>
                      <a:pt x="9017" y="1427"/>
                      <a:pt x="9017" y="1192"/>
                    </a:cubicBezTo>
                    <a:cubicBezTo>
                      <a:pt x="9017" y="727"/>
                      <a:pt x="8639" y="350"/>
                      <a:pt x="8175" y="350"/>
                    </a:cubicBezTo>
                    <a:cubicBezTo>
                      <a:pt x="7982" y="350"/>
                      <a:pt x="7805" y="416"/>
                      <a:pt x="7663" y="525"/>
                    </a:cubicBezTo>
                    <a:cubicBezTo>
                      <a:pt x="7463" y="679"/>
                      <a:pt x="7333" y="920"/>
                      <a:pt x="7333" y="1192"/>
                    </a:cubicBezTo>
                    <a:cubicBezTo>
                      <a:pt x="7333" y="1252"/>
                      <a:pt x="7339" y="1310"/>
                      <a:pt x="7351" y="1367"/>
                    </a:cubicBezTo>
                    <a:cubicBezTo>
                      <a:pt x="7373" y="1468"/>
                      <a:pt x="7413" y="1563"/>
                      <a:pt x="7468" y="1647"/>
                    </a:cubicBezTo>
                    <a:cubicBezTo>
                      <a:pt x="7502" y="1700"/>
                      <a:pt x="7541" y="1748"/>
                      <a:pt x="7585" y="1792"/>
                    </a:cubicBezTo>
                    <a:cubicBezTo>
                      <a:pt x="7650" y="1856"/>
                      <a:pt x="7726" y="1909"/>
                      <a:pt x="7809" y="1949"/>
                    </a:cubicBezTo>
                    <a:cubicBezTo>
                      <a:pt x="7920" y="2003"/>
                      <a:pt x="8044" y="2034"/>
                      <a:pt x="8175" y="2034"/>
                    </a:cubicBezTo>
                    <a:cubicBezTo>
                      <a:pt x="8404" y="2034"/>
                      <a:pt x="8611" y="1942"/>
                      <a:pt x="8763" y="1793"/>
                    </a:cubicBezTo>
                    <a:close/>
                    <a:moveTo>
                      <a:pt x="10515" y="5899"/>
                    </a:moveTo>
                    <a:lnTo>
                      <a:pt x="10515" y="5899"/>
                    </a:lnTo>
                    <a:cubicBezTo>
                      <a:pt x="10431" y="5593"/>
                      <a:pt x="10215" y="5358"/>
                      <a:pt x="9946" y="5240"/>
                    </a:cubicBezTo>
                    <a:cubicBezTo>
                      <a:pt x="9827" y="5468"/>
                      <a:pt x="9618" y="5649"/>
                      <a:pt x="9350" y="5723"/>
                    </a:cubicBezTo>
                    <a:cubicBezTo>
                      <a:pt x="9268" y="5745"/>
                      <a:pt x="9182" y="5757"/>
                      <a:pt x="9097" y="5757"/>
                    </a:cubicBezTo>
                    <a:cubicBezTo>
                      <a:pt x="8917" y="5757"/>
                      <a:pt x="8747" y="5703"/>
                      <a:pt x="8600" y="5614"/>
                    </a:cubicBezTo>
                    <a:cubicBezTo>
                      <a:pt x="8433" y="5852"/>
                      <a:pt x="8369" y="6161"/>
                      <a:pt x="8452" y="6464"/>
                    </a:cubicBezTo>
                    <a:lnTo>
                      <a:pt x="8681" y="7299"/>
                    </a:lnTo>
                    <a:lnTo>
                      <a:pt x="8982" y="7216"/>
                    </a:lnTo>
                    <a:lnTo>
                      <a:pt x="8829" y="6655"/>
                    </a:lnTo>
                    <a:lnTo>
                      <a:pt x="9139" y="6110"/>
                    </a:lnTo>
                    <a:lnTo>
                      <a:pt x="9744" y="5945"/>
                    </a:lnTo>
                    <a:lnTo>
                      <a:pt x="10288" y="6255"/>
                    </a:lnTo>
                    <a:lnTo>
                      <a:pt x="10442" y="6816"/>
                    </a:lnTo>
                    <a:lnTo>
                      <a:pt x="10743" y="6734"/>
                    </a:lnTo>
                    <a:lnTo>
                      <a:pt x="10515" y="5899"/>
                    </a:lnTo>
                    <a:close/>
                    <a:moveTo>
                      <a:pt x="1561" y="1800"/>
                    </a:moveTo>
                    <a:lnTo>
                      <a:pt x="1561" y="1800"/>
                    </a:lnTo>
                    <a:cubicBezTo>
                      <a:pt x="1527" y="1812"/>
                      <a:pt x="1491" y="1819"/>
                      <a:pt x="1454" y="1821"/>
                    </a:cubicBezTo>
                    <a:cubicBezTo>
                      <a:pt x="1448" y="1821"/>
                      <a:pt x="1443" y="1822"/>
                      <a:pt x="1438" y="1822"/>
                    </a:cubicBezTo>
                    <a:cubicBezTo>
                      <a:pt x="1226" y="1822"/>
                      <a:pt x="1053" y="1650"/>
                      <a:pt x="1053" y="1437"/>
                    </a:cubicBezTo>
                    <a:cubicBezTo>
                      <a:pt x="1053" y="1225"/>
                      <a:pt x="1226" y="1053"/>
                      <a:pt x="1438" y="1053"/>
                    </a:cubicBezTo>
                    <a:cubicBezTo>
                      <a:pt x="1573" y="1053"/>
                      <a:pt x="1691" y="1122"/>
                      <a:pt x="1760" y="1227"/>
                    </a:cubicBezTo>
                    <a:cubicBezTo>
                      <a:pt x="1787" y="1269"/>
                      <a:pt x="1806" y="1316"/>
                      <a:pt x="1816" y="1367"/>
                    </a:cubicBezTo>
                    <a:cubicBezTo>
                      <a:pt x="1820" y="1390"/>
                      <a:pt x="1823" y="1413"/>
                      <a:pt x="1823" y="1437"/>
                    </a:cubicBezTo>
                    <a:cubicBezTo>
                      <a:pt x="1823" y="1606"/>
                      <a:pt x="1713" y="1749"/>
                      <a:pt x="1561" y="1800"/>
                    </a:cubicBezTo>
                    <a:close/>
                    <a:moveTo>
                      <a:pt x="2725" y="2076"/>
                    </a:moveTo>
                    <a:lnTo>
                      <a:pt x="2725" y="2076"/>
                    </a:lnTo>
                    <a:cubicBezTo>
                      <a:pt x="2747" y="2032"/>
                      <a:pt x="2766" y="1988"/>
                      <a:pt x="2784" y="1942"/>
                    </a:cubicBezTo>
                    <a:cubicBezTo>
                      <a:pt x="2843" y="1785"/>
                      <a:pt x="2877" y="1615"/>
                      <a:pt x="2877" y="1437"/>
                    </a:cubicBezTo>
                    <a:cubicBezTo>
                      <a:pt x="2877" y="1414"/>
                      <a:pt x="2874" y="1390"/>
                      <a:pt x="2873" y="1367"/>
                    </a:cubicBezTo>
                    <a:cubicBezTo>
                      <a:pt x="2858" y="1048"/>
                      <a:pt x="2740" y="756"/>
                      <a:pt x="2549" y="525"/>
                    </a:cubicBezTo>
                    <a:cubicBezTo>
                      <a:pt x="2285" y="204"/>
                      <a:pt x="1885" y="0"/>
                      <a:pt x="1438" y="0"/>
                    </a:cubicBezTo>
                    <a:cubicBezTo>
                      <a:pt x="645" y="0"/>
                      <a:pt x="0" y="644"/>
                      <a:pt x="0" y="1437"/>
                    </a:cubicBezTo>
                    <a:cubicBezTo>
                      <a:pt x="0" y="2150"/>
                      <a:pt x="520" y="2741"/>
                      <a:pt x="1201" y="2855"/>
                    </a:cubicBezTo>
                    <a:cubicBezTo>
                      <a:pt x="1278" y="2868"/>
                      <a:pt x="1357" y="2876"/>
                      <a:pt x="1438" y="2876"/>
                    </a:cubicBezTo>
                    <a:cubicBezTo>
                      <a:pt x="1709" y="2876"/>
                      <a:pt x="1962" y="2799"/>
                      <a:pt x="2179" y="2668"/>
                    </a:cubicBezTo>
                    <a:cubicBezTo>
                      <a:pt x="2413" y="2527"/>
                      <a:pt x="2603" y="2322"/>
                      <a:pt x="2725" y="2076"/>
                    </a:cubicBezTo>
                    <a:close/>
                    <a:moveTo>
                      <a:pt x="9097" y="3842"/>
                    </a:moveTo>
                    <a:lnTo>
                      <a:pt x="9097" y="3842"/>
                    </a:lnTo>
                    <a:cubicBezTo>
                      <a:pt x="9181" y="3842"/>
                      <a:pt x="9262" y="3856"/>
                      <a:pt x="9340" y="3877"/>
                    </a:cubicBezTo>
                    <a:lnTo>
                      <a:pt x="8885" y="2236"/>
                    </a:lnTo>
                    <a:cubicBezTo>
                      <a:pt x="8683" y="2374"/>
                      <a:pt x="8438" y="2455"/>
                      <a:pt x="8175" y="2455"/>
                    </a:cubicBezTo>
                    <a:cubicBezTo>
                      <a:pt x="8095" y="2455"/>
                      <a:pt x="8018" y="2447"/>
                      <a:pt x="7943" y="2433"/>
                    </a:cubicBezTo>
                    <a:lnTo>
                      <a:pt x="8413" y="4131"/>
                    </a:lnTo>
                    <a:cubicBezTo>
                      <a:pt x="8530" y="4010"/>
                      <a:pt x="8678" y="3922"/>
                      <a:pt x="8845" y="3876"/>
                    </a:cubicBezTo>
                    <a:cubicBezTo>
                      <a:pt x="8928" y="3854"/>
                      <a:pt x="9012" y="3842"/>
                      <a:pt x="9097" y="3842"/>
                    </a:cubicBezTo>
                    <a:close/>
                    <a:moveTo>
                      <a:pt x="3745" y="4871"/>
                    </a:moveTo>
                    <a:lnTo>
                      <a:pt x="3745" y="4871"/>
                    </a:lnTo>
                    <a:cubicBezTo>
                      <a:pt x="4039" y="4675"/>
                      <a:pt x="4392" y="4560"/>
                      <a:pt x="4772" y="4560"/>
                    </a:cubicBezTo>
                    <a:cubicBezTo>
                      <a:pt x="4804" y="4560"/>
                      <a:pt x="4836" y="4563"/>
                      <a:pt x="4868" y="4565"/>
                    </a:cubicBezTo>
                    <a:lnTo>
                      <a:pt x="3078" y="2312"/>
                    </a:lnTo>
                    <a:cubicBezTo>
                      <a:pt x="2925" y="2599"/>
                      <a:pt x="2698" y="2839"/>
                      <a:pt x="2423" y="3012"/>
                    </a:cubicBezTo>
                    <a:cubicBezTo>
                      <a:pt x="2148" y="3185"/>
                      <a:pt x="1826" y="3287"/>
                      <a:pt x="1480" y="3295"/>
                    </a:cubicBezTo>
                    <a:lnTo>
                      <a:pt x="3038" y="5753"/>
                    </a:lnTo>
                    <a:cubicBezTo>
                      <a:pt x="3177" y="5391"/>
                      <a:pt x="3426" y="5083"/>
                      <a:pt x="3745" y="4871"/>
                    </a:cubicBezTo>
                    <a:close/>
                    <a:moveTo>
                      <a:pt x="9302" y="4744"/>
                    </a:moveTo>
                    <a:lnTo>
                      <a:pt x="9302" y="4744"/>
                    </a:lnTo>
                    <a:cubicBezTo>
                      <a:pt x="9333" y="4856"/>
                      <a:pt x="9266" y="4973"/>
                      <a:pt x="9153" y="5004"/>
                    </a:cubicBezTo>
                    <a:cubicBezTo>
                      <a:pt x="9040" y="5035"/>
                      <a:pt x="8924" y="4968"/>
                      <a:pt x="8893" y="4855"/>
                    </a:cubicBezTo>
                    <a:cubicBezTo>
                      <a:pt x="8862" y="4742"/>
                      <a:pt x="8929" y="4626"/>
                      <a:pt x="9041" y="4595"/>
                    </a:cubicBezTo>
                    <a:cubicBezTo>
                      <a:pt x="9154" y="4565"/>
                      <a:pt x="9271" y="4631"/>
                      <a:pt x="9302" y="4744"/>
                    </a:cubicBezTo>
                    <a:close/>
                    <a:moveTo>
                      <a:pt x="8956" y="4282"/>
                    </a:moveTo>
                    <a:lnTo>
                      <a:pt x="8956" y="4282"/>
                    </a:lnTo>
                    <a:cubicBezTo>
                      <a:pt x="8750" y="4339"/>
                      <a:pt x="8608" y="4508"/>
                      <a:pt x="8572" y="4704"/>
                    </a:cubicBezTo>
                    <a:cubicBezTo>
                      <a:pt x="8558" y="4781"/>
                      <a:pt x="8558" y="4861"/>
                      <a:pt x="8580" y="4941"/>
                    </a:cubicBezTo>
                    <a:cubicBezTo>
                      <a:pt x="8630" y="5124"/>
                      <a:pt x="8770" y="5258"/>
                      <a:pt x="8939" y="5311"/>
                    </a:cubicBezTo>
                    <a:cubicBezTo>
                      <a:pt x="8990" y="5327"/>
                      <a:pt x="9043" y="5336"/>
                      <a:pt x="9097" y="5336"/>
                    </a:cubicBezTo>
                    <a:cubicBezTo>
                      <a:pt x="9144" y="5336"/>
                      <a:pt x="9192" y="5330"/>
                      <a:pt x="9239" y="5317"/>
                    </a:cubicBezTo>
                    <a:cubicBezTo>
                      <a:pt x="9343" y="5288"/>
                      <a:pt x="9431" y="5230"/>
                      <a:pt x="9497" y="5155"/>
                    </a:cubicBezTo>
                    <a:cubicBezTo>
                      <a:pt x="9614" y="5024"/>
                      <a:pt x="9664" y="4839"/>
                      <a:pt x="9614" y="4658"/>
                    </a:cubicBezTo>
                    <a:cubicBezTo>
                      <a:pt x="9592" y="4575"/>
                      <a:pt x="9550" y="4503"/>
                      <a:pt x="9497" y="4444"/>
                    </a:cubicBezTo>
                    <a:cubicBezTo>
                      <a:pt x="9396" y="4331"/>
                      <a:pt x="9251" y="4263"/>
                      <a:pt x="9097" y="4263"/>
                    </a:cubicBezTo>
                    <a:cubicBezTo>
                      <a:pt x="9051" y="4263"/>
                      <a:pt x="9003" y="4270"/>
                      <a:pt x="8956" y="4282"/>
                    </a:cubicBezTo>
                    <a:close/>
                    <a:moveTo>
                      <a:pt x="3298" y="1437"/>
                    </a:moveTo>
                    <a:lnTo>
                      <a:pt x="3298" y="1437"/>
                    </a:lnTo>
                    <a:cubicBezTo>
                      <a:pt x="3298" y="1646"/>
                      <a:pt x="3262" y="1846"/>
                      <a:pt x="3198" y="2033"/>
                    </a:cubicBezTo>
                    <a:lnTo>
                      <a:pt x="7014" y="1688"/>
                    </a:lnTo>
                    <a:cubicBezTo>
                      <a:pt x="6970" y="1587"/>
                      <a:pt x="6941" y="1479"/>
                      <a:pt x="6926" y="1367"/>
                    </a:cubicBezTo>
                    <a:cubicBezTo>
                      <a:pt x="6918" y="1310"/>
                      <a:pt x="6912" y="1251"/>
                      <a:pt x="6912" y="1192"/>
                    </a:cubicBezTo>
                    <a:cubicBezTo>
                      <a:pt x="6912" y="947"/>
                      <a:pt x="6983" y="719"/>
                      <a:pt x="7104" y="525"/>
                    </a:cubicBezTo>
                    <a:lnTo>
                      <a:pt x="3057" y="525"/>
                    </a:lnTo>
                    <a:cubicBezTo>
                      <a:pt x="3199" y="775"/>
                      <a:pt x="3283" y="1062"/>
                      <a:pt x="3294" y="1367"/>
                    </a:cubicBezTo>
                    <a:cubicBezTo>
                      <a:pt x="3295" y="1391"/>
                      <a:pt x="3298" y="1414"/>
                      <a:pt x="3298" y="1437"/>
                    </a:cubicBezTo>
                    <a:close/>
                    <a:moveTo>
                      <a:pt x="4772" y="6805"/>
                    </a:moveTo>
                    <a:lnTo>
                      <a:pt x="4772" y="6805"/>
                    </a:lnTo>
                    <a:cubicBezTo>
                      <a:pt x="4559" y="6805"/>
                      <a:pt x="4387" y="6632"/>
                      <a:pt x="4387" y="6420"/>
                    </a:cubicBezTo>
                    <a:cubicBezTo>
                      <a:pt x="4387" y="6388"/>
                      <a:pt x="4392" y="6357"/>
                      <a:pt x="4399" y="6327"/>
                    </a:cubicBezTo>
                    <a:cubicBezTo>
                      <a:pt x="4427" y="6217"/>
                      <a:pt x="4502" y="6126"/>
                      <a:pt x="4602" y="6076"/>
                    </a:cubicBezTo>
                    <a:cubicBezTo>
                      <a:pt x="4653" y="6051"/>
                      <a:pt x="4710" y="6035"/>
                      <a:pt x="4772" y="6035"/>
                    </a:cubicBezTo>
                    <a:cubicBezTo>
                      <a:pt x="4826" y="6035"/>
                      <a:pt x="4878" y="6047"/>
                      <a:pt x="4925" y="6068"/>
                    </a:cubicBezTo>
                    <a:cubicBezTo>
                      <a:pt x="5033" y="6115"/>
                      <a:pt x="5115" y="6211"/>
                      <a:pt x="5144" y="6327"/>
                    </a:cubicBezTo>
                    <a:cubicBezTo>
                      <a:pt x="5151" y="6357"/>
                      <a:pt x="5156" y="6388"/>
                      <a:pt x="5156" y="6420"/>
                    </a:cubicBezTo>
                    <a:cubicBezTo>
                      <a:pt x="5156" y="6632"/>
                      <a:pt x="4984" y="6805"/>
                      <a:pt x="4772" y="6805"/>
                    </a:cubicBezTo>
                    <a:close/>
                    <a:moveTo>
                      <a:pt x="5483" y="5171"/>
                    </a:moveTo>
                    <a:lnTo>
                      <a:pt x="5483" y="5171"/>
                    </a:lnTo>
                    <a:cubicBezTo>
                      <a:pt x="5416" y="5133"/>
                      <a:pt x="5345" y="5100"/>
                      <a:pt x="5271" y="5073"/>
                    </a:cubicBezTo>
                    <a:cubicBezTo>
                      <a:pt x="5115" y="5015"/>
                      <a:pt x="4947" y="4981"/>
                      <a:pt x="4772" y="4981"/>
                    </a:cubicBezTo>
                    <a:cubicBezTo>
                      <a:pt x="4483" y="4981"/>
                      <a:pt x="4215" y="5067"/>
                      <a:pt x="3989" y="5214"/>
                    </a:cubicBezTo>
                    <a:cubicBezTo>
                      <a:pt x="3643" y="5440"/>
                      <a:pt x="3400" y="5810"/>
                      <a:pt x="3346" y="6239"/>
                    </a:cubicBezTo>
                    <a:cubicBezTo>
                      <a:pt x="3342" y="6268"/>
                      <a:pt x="3339" y="6297"/>
                      <a:pt x="3337" y="6327"/>
                    </a:cubicBezTo>
                    <a:cubicBezTo>
                      <a:pt x="3336" y="6358"/>
                      <a:pt x="3333" y="6389"/>
                      <a:pt x="3333" y="6420"/>
                    </a:cubicBezTo>
                    <a:cubicBezTo>
                      <a:pt x="3333" y="7213"/>
                      <a:pt x="3978" y="7859"/>
                      <a:pt x="4772" y="7859"/>
                    </a:cubicBezTo>
                    <a:cubicBezTo>
                      <a:pt x="5565" y="7859"/>
                      <a:pt x="6210" y="7213"/>
                      <a:pt x="6210" y="6420"/>
                    </a:cubicBezTo>
                    <a:cubicBezTo>
                      <a:pt x="6210" y="6389"/>
                      <a:pt x="6207" y="6358"/>
                      <a:pt x="6205" y="6327"/>
                    </a:cubicBezTo>
                    <a:cubicBezTo>
                      <a:pt x="6174" y="5832"/>
                      <a:pt x="5891" y="5405"/>
                      <a:pt x="5483" y="517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grpSp>
            <p:nvGrpSpPr>
              <p:cNvPr id="209" name="Group 208"/>
              <p:cNvGrpSpPr/>
              <p:nvPr/>
            </p:nvGrpSpPr>
            <p:grpSpPr>
              <a:xfrm>
                <a:off x="12061048" y="5386482"/>
                <a:ext cx="1483655" cy="1183913"/>
                <a:chOff x="2416993" y="3917296"/>
                <a:chExt cx="1636124" cy="1305579"/>
              </a:xfrm>
              <a:solidFill>
                <a:srgbClr val="0071C5">
                  <a:lumMod val="20000"/>
                  <a:lumOff val="80000"/>
                </a:srgbClr>
              </a:solidFill>
            </p:grpSpPr>
            <p:grpSp>
              <p:nvGrpSpPr>
                <p:cNvPr id="210" name="Group 4"/>
                <p:cNvGrpSpPr>
                  <a:grpSpLocks noChangeAspect="1"/>
                </p:cNvGrpSpPr>
                <p:nvPr/>
              </p:nvGrpSpPr>
              <p:grpSpPr bwMode="auto">
                <a:xfrm>
                  <a:off x="3164117" y="3917296"/>
                  <a:ext cx="889000" cy="1096962"/>
                  <a:chOff x="1891" y="1599"/>
                  <a:chExt cx="560" cy="691"/>
                </a:xfrm>
                <a:grpFill/>
              </p:grpSpPr>
              <p:sp>
                <p:nvSpPr>
                  <p:cNvPr id="212" name="Freeform 5"/>
                  <p:cNvSpPr>
                    <a:spLocks noEditPoints="1"/>
                  </p:cNvSpPr>
                  <p:nvPr/>
                </p:nvSpPr>
                <p:spPr bwMode="auto">
                  <a:xfrm>
                    <a:off x="2180" y="1851"/>
                    <a:ext cx="271" cy="439"/>
                  </a:xfrm>
                  <a:custGeom>
                    <a:avLst/>
                    <a:gdLst>
                      <a:gd name="T0" fmla="*/ 154 w 176"/>
                      <a:gd name="T1" fmla="*/ 0 h 285"/>
                      <a:gd name="T2" fmla="*/ 107 w 176"/>
                      <a:gd name="T3" fmla="*/ 0 h 285"/>
                      <a:gd name="T4" fmla="*/ 107 w 176"/>
                      <a:gd name="T5" fmla="*/ 14 h 285"/>
                      <a:gd name="T6" fmla="*/ 108 w 176"/>
                      <a:gd name="T7" fmla="*/ 14 h 285"/>
                      <a:gd name="T8" fmla="*/ 111 w 176"/>
                      <a:gd name="T9" fmla="*/ 18 h 285"/>
                      <a:gd name="T10" fmla="*/ 108 w 176"/>
                      <a:gd name="T11" fmla="*/ 22 h 285"/>
                      <a:gd name="T12" fmla="*/ 107 w 176"/>
                      <a:gd name="T13" fmla="*/ 22 h 285"/>
                      <a:gd name="T14" fmla="*/ 107 w 176"/>
                      <a:gd name="T15" fmla="*/ 36 h 285"/>
                      <a:gd name="T16" fmla="*/ 154 w 176"/>
                      <a:gd name="T17" fmla="*/ 36 h 285"/>
                      <a:gd name="T18" fmla="*/ 161 w 176"/>
                      <a:gd name="T19" fmla="*/ 42 h 285"/>
                      <a:gd name="T20" fmla="*/ 161 w 176"/>
                      <a:gd name="T21" fmla="*/ 263 h 285"/>
                      <a:gd name="T22" fmla="*/ 154 w 176"/>
                      <a:gd name="T23" fmla="*/ 269 h 285"/>
                      <a:gd name="T24" fmla="*/ 22 w 176"/>
                      <a:gd name="T25" fmla="*/ 269 h 285"/>
                      <a:gd name="T26" fmla="*/ 15 w 176"/>
                      <a:gd name="T27" fmla="*/ 263 h 285"/>
                      <a:gd name="T28" fmla="*/ 15 w 176"/>
                      <a:gd name="T29" fmla="*/ 234 h 285"/>
                      <a:gd name="T30" fmla="*/ 0 w 176"/>
                      <a:gd name="T31" fmla="*/ 234 h 285"/>
                      <a:gd name="T32" fmla="*/ 0 w 176"/>
                      <a:gd name="T33" fmla="*/ 263 h 285"/>
                      <a:gd name="T34" fmla="*/ 22 w 176"/>
                      <a:gd name="T35" fmla="*/ 285 h 285"/>
                      <a:gd name="T36" fmla="*/ 154 w 176"/>
                      <a:gd name="T37" fmla="*/ 285 h 285"/>
                      <a:gd name="T38" fmla="*/ 176 w 176"/>
                      <a:gd name="T39" fmla="*/ 263 h 285"/>
                      <a:gd name="T40" fmla="*/ 176 w 176"/>
                      <a:gd name="T41" fmla="*/ 22 h 285"/>
                      <a:gd name="T42" fmla="*/ 154 w 176"/>
                      <a:gd name="T43" fmla="*/ 0 h 285"/>
                      <a:gd name="T44" fmla="*/ 149 w 176"/>
                      <a:gd name="T45" fmla="*/ 25 h 285"/>
                      <a:gd name="T46" fmla="*/ 141 w 176"/>
                      <a:gd name="T47" fmla="*/ 18 h 285"/>
                      <a:gd name="T48" fmla="*/ 149 w 176"/>
                      <a:gd name="T49" fmla="*/ 10 h 285"/>
                      <a:gd name="T50" fmla="*/ 156 w 176"/>
                      <a:gd name="T51" fmla="*/ 18 h 285"/>
                      <a:gd name="T52" fmla="*/ 149 w 176"/>
                      <a:gd name="T53" fmla="*/ 2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285">
                        <a:moveTo>
                          <a:pt x="154" y="0"/>
                        </a:moveTo>
                        <a:cubicBezTo>
                          <a:pt x="107" y="0"/>
                          <a:pt x="107" y="0"/>
                          <a:pt x="107" y="0"/>
                        </a:cubicBezTo>
                        <a:cubicBezTo>
                          <a:pt x="107" y="14"/>
                          <a:pt x="107" y="14"/>
                          <a:pt x="107" y="14"/>
                        </a:cubicBezTo>
                        <a:cubicBezTo>
                          <a:pt x="108" y="14"/>
                          <a:pt x="108" y="14"/>
                          <a:pt x="108" y="14"/>
                        </a:cubicBezTo>
                        <a:cubicBezTo>
                          <a:pt x="110" y="14"/>
                          <a:pt x="111" y="16"/>
                          <a:pt x="111" y="18"/>
                        </a:cubicBezTo>
                        <a:cubicBezTo>
                          <a:pt x="111" y="20"/>
                          <a:pt x="110" y="22"/>
                          <a:pt x="108" y="22"/>
                        </a:cubicBezTo>
                        <a:cubicBezTo>
                          <a:pt x="107" y="22"/>
                          <a:pt x="107" y="22"/>
                          <a:pt x="107" y="22"/>
                        </a:cubicBezTo>
                        <a:cubicBezTo>
                          <a:pt x="107" y="36"/>
                          <a:pt x="107" y="36"/>
                          <a:pt x="107" y="36"/>
                        </a:cubicBezTo>
                        <a:cubicBezTo>
                          <a:pt x="154" y="36"/>
                          <a:pt x="154" y="36"/>
                          <a:pt x="154" y="36"/>
                        </a:cubicBezTo>
                        <a:cubicBezTo>
                          <a:pt x="158" y="36"/>
                          <a:pt x="161" y="38"/>
                          <a:pt x="161" y="42"/>
                        </a:cubicBezTo>
                        <a:cubicBezTo>
                          <a:pt x="161" y="263"/>
                          <a:pt x="161" y="263"/>
                          <a:pt x="161" y="263"/>
                        </a:cubicBezTo>
                        <a:cubicBezTo>
                          <a:pt x="161" y="266"/>
                          <a:pt x="158" y="269"/>
                          <a:pt x="154" y="269"/>
                        </a:cubicBezTo>
                        <a:cubicBezTo>
                          <a:pt x="22" y="269"/>
                          <a:pt x="22" y="269"/>
                          <a:pt x="22" y="269"/>
                        </a:cubicBezTo>
                        <a:cubicBezTo>
                          <a:pt x="18" y="269"/>
                          <a:pt x="15" y="266"/>
                          <a:pt x="15" y="263"/>
                        </a:cubicBezTo>
                        <a:cubicBezTo>
                          <a:pt x="15" y="234"/>
                          <a:pt x="15" y="234"/>
                          <a:pt x="15" y="234"/>
                        </a:cubicBezTo>
                        <a:cubicBezTo>
                          <a:pt x="0" y="234"/>
                          <a:pt x="0" y="234"/>
                          <a:pt x="0" y="234"/>
                        </a:cubicBezTo>
                        <a:cubicBezTo>
                          <a:pt x="0" y="263"/>
                          <a:pt x="0" y="263"/>
                          <a:pt x="0" y="263"/>
                        </a:cubicBezTo>
                        <a:cubicBezTo>
                          <a:pt x="0" y="275"/>
                          <a:pt x="10" y="285"/>
                          <a:pt x="22" y="285"/>
                        </a:cubicBezTo>
                        <a:cubicBezTo>
                          <a:pt x="154" y="285"/>
                          <a:pt x="154" y="285"/>
                          <a:pt x="154" y="285"/>
                        </a:cubicBezTo>
                        <a:cubicBezTo>
                          <a:pt x="166" y="285"/>
                          <a:pt x="176" y="275"/>
                          <a:pt x="176" y="263"/>
                        </a:cubicBezTo>
                        <a:cubicBezTo>
                          <a:pt x="176" y="22"/>
                          <a:pt x="176" y="22"/>
                          <a:pt x="176" y="22"/>
                        </a:cubicBezTo>
                        <a:cubicBezTo>
                          <a:pt x="176" y="10"/>
                          <a:pt x="166" y="0"/>
                          <a:pt x="154" y="0"/>
                        </a:cubicBezTo>
                        <a:close/>
                        <a:moveTo>
                          <a:pt x="149" y="25"/>
                        </a:moveTo>
                        <a:cubicBezTo>
                          <a:pt x="144" y="25"/>
                          <a:pt x="141" y="22"/>
                          <a:pt x="141" y="18"/>
                        </a:cubicBezTo>
                        <a:cubicBezTo>
                          <a:pt x="141" y="13"/>
                          <a:pt x="144" y="10"/>
                          <a:pt x="149" y="10"/>
                        </a:cubicBezTo>
                        <a:cubicBezTo>
                          <a:pt x="153" y="10"/>
                          <a:pt x="156" y="13"/>
                          <a:pt x="156" y="18"/>
                        </a:cubicBezTo>
                        <a:cubicBezTo>
                          <a:pt x="156" y="22"/>
                          <a:pt x="153" y="25"/>
                          <a:pt x="149" y="2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endParaRPr>
                  </a:p>
                </p:txBody>
              </p:sp>
              <p:sp>
                <p:nvSpPr>
                  <p:cNvPr id="213" name="Freeform 6"/>
                  <p:cNvSpPr>
                    <a:spLocks noEditPoints="1"/>
                  </p:cNvSpPr>
                  <p:nvPr/>
                </p:nvSpPr>
                <p:spPr bwMode="auto">
                  <a:xfrm>
                    <a:off x="1891" y="1599"/>
                    <a:ext cx="454" cy="612"/>
                  </a:xfrm>
                  <a:custGeom>
                    <a:avLst/>
                    <a:gdLst>
                      <a:gd name="T0" fmla="*/ 270 w 295"/>
                      <a:gd name="T1" fmla="*/ 0 h 397"/>
                      <a:gd name="T2" fmla="*/ 26 w 295"/>
                      <a:gd name="T3" fmla="*/ 0 h 397"/>
                      <a:gd name="T4" fmla="*/ 0 w 295"/>
                      <a:gd name="T5" fmla="*/ 26 h 397"/>
                      <a:gd name="T6" fmla="*/ 0 w 295"/>
                      <a:gd name="T7" fmla="*/ 255 h 397"/>
                      <a:gd name="T8" fmla="*/ 19 w 295"/>
                      <a:gd name="T9" fmla="*/ 255 h 397"/>
                      <a:gd name="T10" fmla="*/ 19 w 295"/>
                      <a:gd name="T11" fmla="*/ 26 h 397"/>
                      <a:gd name="T12" fmla="*/ 26 w 295"/>
                      <a:gd name="T13" fmla="*/ 19 h 397"/>
                      <a:gd name="T14" fmla="*/ 270 w 295"/>
                      <a:gd name="T15" fmla="*/ 19 h 397"/>
                      <a:gd name="T16" fmla="*/ 277 w 295"/>
                      <a:gd name="T17" fmla="*/ 26 h 397"/>
                      <a:gd name="T18" fmla="*/ 277 w 295"/>
                      <a:gd name="T19" fmla="*/ 347 h 397"/>
                      <a:gd name="T20" fmla="*/ 270 w 295"/>
                      <a:gd name="T21" fmla="*/ 354 h 397"/>
                      <a:gd name="T22" fmla="*/ 84 w 295"/>
                      <a:gd name="T23" fmla="*/ 354 h 397"/>
                      <a:gd name="T24" fmla="*/ 84 w 295"/>
                      <a:gd name="T25" fmla="*/ 386 h 397"/>
                      <a:gd name="T26" fmla="*/ 83 w 295"/>
                      <a:gd name="T27" fmla="*/ 397 h 397"/>
                      <a:gd name="T28" fmla="*/ 270 w 295"/>
                      <a:gd name="T29" fmla="*/ 397 h 397"/>
                      <a:gd name="T30" fmla="*/ 295 w 295"/>
                      <a:gd name="T31" fmla="*/ 371 h 397"/>
                      <a:gd name="T32" fmla="*/ 295 w 295"/>
                      <a:gd name="T33" fmla="*/ 26 h 397"/>
                      <a:gd name="T34" fmla="*/ 270 w 295"/>
                      <a:gd name="T35" fmla="*/ 0 h 397"/>
                      <a:gd name="T36" fmla="*/ 268 w 295"/>
                      <a:gd name="T37" fmla="*/ 385 h 397"/>
                      <a:gd name="T38" fmla="*/ 258 w 295"/>
                      <a:gd name="T39" fmla="*/ 375 h 397"/>
                      <a:gd name="T40" fmla="*/ 268 w 295"/>
                      <a:gd name="T41" fmla="*/ 366 h 397"/>
                      <a:gd name="T42" fmla="*/ 277 w 295"/>
                      <a:gd name="T43" fmla="*/ 375 h 397"/>
                      <a:gd name="T44" fmla="*/ 268 w 295"/>
                      <a:gd name="T45" fmla="*/ 38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397">
                        <a:moveTo>
                          <a:pt x="270" y="0"/>
                        </a:moveTo>
                        <a:cubicBezTo>
                          <a:pt x="26" y="0"/>
                          <a:pt x="26" y="0"/>
                          <a:pt x="26" y="0"/>
                        </a:cubicBezTo>
                        <a:cubicBezTo>
                          <a:pt x="12" y="0"/>
                          <a:pt x="0" y="12"/>
                          <a:pt x="0" y="26"/>
                        </a:cubicBezTo>
                        <a:cubicBezTo>
                          <a:pt x="0" y="255"/>
                          <a:pt x="0" y="255"/>
                          <a:pt x="0" y="255"/>
                        </a:cubicBezTo>
                        <a:cubicBezTo>
                          <a:pt x="19" y="255"/>
                          <a:pt x="19" y="255"/>
                          <a:pt x="19" y="255"/>
                        </a:cubicBezTo>
                        <a:cubicBezTo>
                          <a:pt x="19" y="26"/>
                          <a:pt x="19" y="26"/>
                          <a:pt x="19" y="26"/>
                        </a:cubicBezTo>
                        <a:cubicBezTo>
                          <a:pt x="19" y="22"/>
                          <a:pt x="22" y="19"/>
                          <a:pt x="26" y="19"/>
                        </a:cubicBezTo>
                        <a:cubicBezTo>
                          <a:pt x="270" y="19"/>
                          <a:pt x="270" y="19"/>
                          <a:pt x="270" y="19"/>
                        </a:cubicBezTo>
                        <a:cubicBezTo>
                          <a:pt x="274" y="19"/>
                          <a:pt x="277" y="22"/>
                          <a:pt x="277" y="26"/>
                        </a:cubicBezTo>
                        <a:cubicBezTo>
                          <a:pt x="277" y="347"/>
                          <a:pt x="277" y="347"/>
                          <a:pt x="277" y="347"/>
                        </a:cubicBezTo>
                        <a:cubicBezTo>
                          <a:pt x="277" y="351"/>
                          <a:pt x="274" y="354"/>
                          <a:pt x="270" y="354"/>
                        </a:cubicBezTo>
                        <a:cubicBezTo>
                          <a:pt x="84" y="354"/>
                          <a:pt x="84" y="354"/>
                          <a:pt x="84" y="354"/>
                        </a:cubicBezTo>
                        <a:cubicBezTo>
                          <a:pt x="84" y="386"/>
                          <a:pt x="84" y="386"/>
                          <a:pt x="84" y="386"/>
                        </a:cubicBezTo>
                        <a:cubicBezTo>
                          <a:pt x="84" y="390"/>
                          <a:pt x="84" y="393"/>
                          <a:pt x="83" y="397"/>
                        </a:cubicBezTo>
                        <a:cubicBezTo>
                          <a:pt x="270" y="397"/>
                          <a:pt x="270" y="397"/>
                          <a:pt x="270" y="397"/>
                        </a:cubicBezTo>
                        <a:cubicBezTo>
                          <a:pt x="284" y="397"/>
                          <a:pt x="295" y="385"/>
                          <a:pt x="295" y="371"/>
                        </a:cubicBezTo>
                        <a:cubicBezTo>
                          <a:pt x="295" y="26"/>
                          <a:pt x="295" y="26"/>
                          <a:pt x="295" y="26"/>
                        </a:cubicBezTo>
                        <a:cubicBezTo>
                          <a:pt x="295" y="12"/>
                          <a:pt x="284" y="0"/>
                          <a:pt x="270" y="0"/>
                        </a:cubicBezTo>
                        <a:close/>
                        <a:moveTo>
                          <a:pt x="268" y="385"/>
                        </a:moveTo>
                        <a:cubicBezTo>
                          <a:pt x="263" y="385"/>
                          <a:pt x="258" y="381"/>
                          <a:pt x="258" y="375"/>
                        </a:cubicBezTo>
                        <a:cubicBezTo>
                          <a:pt x="258" y="370"/>
                          <a:pt x="263" y="366"/>
                          <a:pt x="268" y="366"/>
                        </a:cubicBezTo>
                        <a:cubicBezTo>
                          <a:pt x="273" y="366"/>
                          <a:pt x="277" y="370"/>
                          <a:pt x="277" y="375"/>
                        </a:cubicBezTo>
                        <a:cubicBezTo>
                          <a:pt x="277" y="381"/>
                          <a:pt x="273" y="385"/>
                          <a:pt x="268" y="38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endParaRPr>
                  </a:p>
                </p:txBody>
              </p:sp>
            </p:grpSp>
            <p:sp>
              <p:nvSpPr>
                <p:cNvPr id="211" name="Freeform 14"/>
                <p:cNvSpPr>
                  <a:spLocks noEditPoints="1"/>
                </p:cNvSpPr>
                <p:nvPr/>
              </p:nvSpPr>
              <p:spPr bwMode="auto">
                <a:xfrm>
                  <a:off x="2416993" y="4530761"/>
                  <a:ext cx="1015750" cy="692114"/>
                </a:xfrm>
                <a:custGeom>
                  <a:avLst/>
                  <a:gdLst>
                    <a:gd name="T0" fmla="*/ 219 w 245"/>
                    <a:gd name="T1" fmla="*/ 144 h 166"/>
                    <a:gd name="T2" fmla="*/ 26 w 245"/>
                    <a:gd name="T3" fmla="*/ 145 h 166"/>
                    <a:gd name="T4" fmla="*/ 12 w 245"/>
                    <a:gd name="T5" fmla="*/ 130 h 166"/>
                    <a:gd name="T6" fmla="*/ 11 w 245"/>
                    <a:gd name="T7" fmla="*/ 15 h 166"/>
                    <a:gd name="T8" fmla="*/ 26 w 245"/>
                    <a:gd name="T9" fmla="*/ 1 h 166"/>
                    <a:gd name="T10" fmla="*/ 218 w 245"/>
                    <a:gd name="T11" fmla="*/ 0 h 166"/>
                    <a:gd name="T12" fmla="*/ 233 w 245"/>
                    <a:gd name="T13" fmla="*/ 15 h 166"/>
                    <a:gd name="T14" fmla="*/ 233 w 245"/>
                    <a:gd name="T15" fmla="*/ 129 h 166"/>
                    <a:gd name="T16" fmla="*/ 219 w 245"/>
                    <a:gd name="T17" fmla="*/ 144 h 166"/>
                    <a:gd name="T18" fmla="*/ 26 w 245"/>
                    <a:gd name="T19" fmla="*/ 11 h 166"/>
                    <a:gd name="T20" fmla="*/ 22 w 245"/>
                    <a:gd name="T21" fmla="*/ 15 h 166"/>
                    <a:gd name="T22" fmla="*/ 22 w 245"/>
                    <a:gd name="T23" fmla="*/ 130 h 166"/>
                    <a:gd name="T24" fmla="*/ 26 w 245"/>
                    <a:gd name="T25" fmla="*/ 134 h 166"/>
                    <a:gd name="T26" fmla="*/ 219 w 245"/>
                    <a:gd name="T27" fmla="*/ 134 h 166"/>
                    <a:gd name="T28" fmla="*/ 223 w 245"/>
                    <a:gd name="T29" fmla="*/ 129 h 166"/>
                    <a:gd name="T30" fmla="*/ 222 w 245"/>
                    <a:gd name="T31" fmla="*/ 15 h 166"/>
                    <a:gd name="T32" fmla="*/ 218 w 245"/>
                    <a:gd name="T33" fmla="*/ 11 h 166"/>
                    <a:gd name="T34" fmla="*/ 26 w 245"/>
                    <a:gd name="T35" fmla="*/ 11 h 166"/>
                    <a:gd name="T36" fmla="*/ 245 w 245"/>
                    <a:gd name="T37" fmla="*/ 160 h 166"/>
                    <a:gd name="T38" fmla="*/ 239 w 245"/>
                    <a:gd name="T39" fmla="*/ 155 h 166"/>
                    <a:gd name="T40" fmla="*/ 5 w 245"/>
                    <a:gd name="T41" fmla="*/ 156 h 166"/>
                    <a:gd name="T42" fmla="*/ 0 w 245"/>
                    <a:gd name="T43" fmla="*/ 161 h 166"/>
                    <a:gd name="T44" fmla="*/ 5 w 245"/>
                    <a:gd name="T45" fmla="*/ 166 h 166"/>
                    <a:gd name="T46" fmla="*/ 239 w 245"/>
                    <a:gd name="T47" fmla="*/ 165 h 166"/>
                    <a:gd name="T48" fmla="*/ 245 w 245"/>
                    <a:gd name="T49" fmla="*/ 160 h 166"/>
                    <a:gd name="T50" fmla="*/ 122 w 245"/>
                    <a:gd name="T51" fmla="*/ 3 h 166"/>
                    <a:gd name="T52" fmla="*/ 119 w 245"/>
                    <a:gd name="T53" fmla="*/ 6 h 166"/>
                    <a:gd name="T54" fmla="*/ 122 w 245"/>
                    <a:gd name="T55" fmla="*/ 8 h 166"/>
                    <a:gd name="T56" fmla="*/ 124 w 245"/>
                    <a:gd name="T57" fmla="*/ 6 h 166"/>
                    <a:gd name="T58" fmla="*/ 122 w 245"/>
                    <a:gd name="T59"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5" h="166">
                      <a:moveTo>
                        <a:pt x="219" y="144"/>
                      </a:moveTo>
                      <a:cubicBezTo>
                        <a:pt x="26" y="145"/>
                        <a:pt x="26" y="145"/>
                        <a:pt x="26" y="145"/>
                      </a:cubicBezTo>
                      <a:cubicBezTo>
                        <a:pt x="18" y="145"/>
                        <a:pt x="12" y="138"/>
                        <a:pt x="12" y="130"/>
                      </a:cubicBezTo>
                      <a:cubicBezTo>
                        <a:pt x="11" y="15"/>
                        <a:pt x="11" y="15"/>
                        <a:pt x="11" y="15"/>
                      </a:cubicBezTo>
                      <a:cubicBezTo>
                        <a:pt x="11" y="8"/>
                        <a:pt x="18" y="1"/>
                        <a:pt x="26" y="1"/>
                      </a:cubicBezTo>
                      <a:cubicBezTo>
                        <a:pt x="218" y="0"/>
                        <a:pt x="218" y="0"/>
                        <a:pt x="218" y="0"/>
                      </a:cubicBezTo>
                      <a:cubicBezTo>
                        <a:pt x="226" y="0"/>
                        <a:pt x="233" y="7"/>
                        <a:pt x="233" y="15"/>
                      </a:cubicBezTo>
                      <a:cubicBezTo>
                        <a:pt x="233" y="129"/>
                        <a:pt x="233" y="129"/>
                        <a:pt x="233" y="129"/>
                      </a:cubicBezTo>
                      <a:cubicBezTo>
                        <a:pt x="233" y="137"/>
                        <a:pt x="227" y="144"/>
                        <a:pt x="219" y="144"/>
                      </a:cubicBezTo>
                      <a:moveTo>
                        <a:pt x="26" y="11"/>
                      </a:moveTo>
                      <a:cubicBezTo>
                        <a:pt x="23" y="11"/>
                        <a:pt x="22" y="13"/>
                        <a:pt x="22" y="15"/>
                      </a:cubicBezTo>
                      <a:cubicBezTo>
                        <a:pt x="22" y="130"/>
                        <a:pt x="22" y="130"/>
                        <a:pt x="22" y="130"/>
                      </a:cubicBezTo>
                      <a:cubicBezTo>
                        <a:pt x="22" y="132"/>
                        <a:pt x="24" y="134"/>
                        <a:pt x="26" y="134"/>
                      </a:cubicBezTo>
                      <a:cubicBezTo>
                        <a:pt x="219" y="134"/>
                        <a:pt x="219" y="134"/>
                        <a:pt x="219" y="134"/>
                      </a:cubicBezTo>
                      <a:cubicBezTo>
                        <a:pt x="221" y="134"/>
                        <a:pt x="223" y="132"/>
                        <a:pt x="223" y="129"/>
                      </a:cubicBezTo>
                      <a:cubicBezTo>
                        <a:pt x="222" y="15"/>
                        <a:pt x="222" y="15"/>
                        <a:pt x="222" y="15"/>
                      </a:cubicBezTo>
                      <a:cubicBezTo>
                        <a:pt x="222" y="12"/>
                        <a:pt x="220" y="11"/>
                        <a:pt x="218" y="11"/>
                      </a:cubicBezTo>
                      <a:lnTo>
                        <a:pt x="26" y="11"/>
                      </a:lnTo>
                      <a:close/>
                      <a:moveTo>
                        <a:pt x="245" y="160"/>
                      </a:moveTo>
                      <a:cubicBezTo>
                        <a:pt x="245" y="157"/>
                        <a:pt x="242" y="155"/>
                        <a:pt x="239" y="155"/>
                      </a:cubicBezTo>
                      <a:cubicBezTo>
                        <a:pt x="5" y="156"/>
                        <a:pt x="5" y="156"/>
                        <a:pt x="5" y="156"/>
                      </a:cubicBezTo>
                      <a:cubicBezTo>
                        <a:pt x="2" y="156"/>
                        <a:pt x="0" y="158"/>
                        <a:pt x="0" y="161"/>
                      </a:cubicBezTo>
                      <a:cubicBezTo>
                        <a:pt x="0" y="164"/>
                        <a:pt x="2" y="166"/>
                        <a:pt x="5" y="166"/>
                      </a:cubicBezTo>
                      <a:cubicBezTo>
                        <a:pt x="239" y="165"/>
                        <a:pt x="239" y="165"/>
                        <a:pt x="239" y="165"/>
                      </a:cubicBezTo>
                      <a:cubicBezTo>
                        <a:pt x="242" y="165"/>
                        <a:pt x="245" y="163"/>
                        <a:pt x="245" y="160"/>
                      </a:cubicBezTo>
                      <a:moveTo>
                        <a:pt x="122" y="3"/>
                      </a:moveTo>
                      <a:cubicBezTo>
                        <a:pt x="120" y="3"/>
                        <a:pt x="119" y="4"/>
                        <a:pt x="119" y="6"/>
                      </a:cubicBezTo>
                      <a:cubicBezTo>
                        <a:pt x="119" y="7"/>
                        <a:pt x="120" y="8"/>
                        <a:pt x="122" y="8"/>
                      </a:cubicBezTo>
                      <a:cubicBezTo>
                        <a:pt x="123" y="8"/>
                        <a:pt x="124" y="7"/>
                        <a:pt x="124" y="6"/>
                      </a:cubicBezTo>
                      <a:cubicBezTo>
                        <a:pt x="124" y="4"/>
                        <a:pt x="123" y="3"/>
                        <a:pt x="122" y="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endParaRPr>
                </a:p>
              </p:txBody>
            </p:sp>
          </p:grpSp>
        </p:grpSp>
        <p:sp>
          <p:nvSpPr>
            <p:cNvPr id="150" name="Rectangle 149"/>
            <p:cNvSpPr/>
            <p:nvPr/>
          </p:nvSpPr>
          <p:spPr bwMode="auto">
            <a:xfrm>
              <a:off x="1207779" y="1148427"/>
              <a:ext cx="1698702" cy="519471"/>
            </a:xfrm>
            <a:prstGeom prst="rect">
              <a:avLst/>
            </a:prstGeom>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marL="0" marR="0" lvl="0" indent="0" algn="ctr" defTabSz="914400" eaLnBrk="1" fontAlgn="base" latinLnBrk="0" hangingPunct="1">
                <a:lnSpc>
                  <a:spcPct val="85000"/>
                </a:lnSpc>
                <a:spcBef>
                  <a:spcPts val="0"/>
                </a:spcBef>
                <a:spcAft>
                  <a:spcPct val="0"/>
                </a:spcAft>
                <a:buClr>
                  <a:prstClr val="white"/>
                </a:buClr>
                <a:buSzTx/>
                <a:buFont typeface="Wingdings" pitchFamily="2" charset="2"/>
                <a:buNone/>
                <a:tabLst/>
                <a:defRPr/>
              </a:pPr>
              <a:r>
                <a:rPr kumimoji="0" lang="en-US" sz="2800" b="0" i="0" u="none" strike="noStrike" kern="0" cap="none" spc="0" normalizeH="0" baseline="0" noProof="0" dirty="0" smtClean="0">
                  <a:ln>
                    <a:noFill/>
                  </a:ln>
                  <a:effectLst/>
                  <a:uLnTx/>
                  <a:uFillTx/>
                  <a:latin typeface="Intel Clear Pro"/>
                  <a:cs typeface="Arial" charset="0"/>
                </a:rPr>
                <a:t>Devices</a:t>
              </a:r>
              <a:endParaRPr kumimoji="0" lang="en-GB" sz="2800" b="0" i="0" u="none" strike="noStrike" kern="0" cap="none" spc="0" normalizeH="0" baseline="0" noProof="0" dirty="0" smtClean="0">
                <a:ln>
                  <a:noFill/>
                </a:ln>
                <a:effectLst/>
                <a:uLnTx/>
                <a:uFillTx/>
                <a:latin typeface="Intel Clear Pro"/>
                <a:cs typeface="Arial" charset="0"/>
              </a:endParaRPr>
            </a:p>
          </p:txBody>
        </p:sp>
        <p:cxnSp>
          <p:nvCxnSpPr>
            <p:cNvPr id="7" name="Straight Connector 6"/>
            <p:cNvCxnSpPr/>
            <p:nvPr/>
          </p:nvCxnSpPr>
          <p:spPr bwMode="auto">
            <a:xfrm>
              <a:off x="893233" y="1595984"/>
              <a:ext cx="2277534" cy="0"/>
            </a:xfrm>
            <a:prstGeom prst="line">
              <a:avLst/>
            </a:prstGeom>
            <a:noFill/>
            <a:ln w="9525" cap="flat" cmpd="sng" algn="ctr">
              <a:solidFill>
                <a:schemeClr val="accent3"/>
              </a:solidFill>
              <a:prstDash val="solid"/>
              <a:round/>
              <a:headEnd type="none" w="med" len="med"/>
              <a:tailEnd type="none" w="med" len="med"/>
            </a:ln>
            <a:effectLst/>
          </p:spPr>
        </p:cxnSp>
      </p:grpSp>
      <p:grpSp>
        <p:nvGrpSpPr>
          <p:cNvPr id="9" name="Group 8"/>
          <p:cNvGrpSpPr/>
          <p:nvPr/>
        </p:nvGrpSpPr>
        <p:grpSpPr>
          <a:xfrm>
            <a:off x="3376867" y="1148427"/>
            <a:ext cx="2354008" cy="3617323"/>
            <a:chOff x="3394996" y="1148427"/>
            <a:chExt cx="2354008" cy="3617323"/>
          </a:xfrm>
        </p:grpSpPr>
        <p:sp>
          <p:nvSpPr>
            <p:cNvPr id="270" name="Rectangle 269"/>
            <p:cNvSpPr/>
            <p:nvPr/>
          </p:nvSpPr>
          <p:spPr bwMode="auto">
            <a:xfrm>
              <a:off x="3394996" y="1650533"/>
              <a:ext cx="2354008" cy="3115217"/>
            </a:xfrm>
            <a:prstGeom prst="rect">
              <a:avLst/>
            </a:prstGeom>
            <a:solidFill>
              <a:schemeClr val="bg1">
                <a:lumMod val="50000"/>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GB" sz="1800" b="1" dirty="0">
                <a:solidFill>
                  <a:prstClr val="white"/>
                </a:solidFill>
              </a:endParaRPr>
            </a:p>
          </p:txBody>
        </p:sp>
        <p:sp>
          <p:nvSpPr>
            <p:cNvPr id="203" name="Rectangle 202"/>
            <p:cNvSpPr/>
            <p:nvPr/>
          </p:nvSpPr>
          <p:spPr bwMode="auto">
            <a:xfrm>
              <a:off x="3757122" y="1148427"/>
              <a:ext cx="1647998" cy="519471"/>
            </a:xfrm>
            <a:prstGeom prst="rect">
              <a:avLst/>
            </a:prstGeom>
            <a:no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marL="0" marR="0" lvl="0" indent="0" algn="ctr" defTabSz="914400" eaLnBrk="1" fontAlgn="base" latinLnBrk="0" hangingPunct="1">
                <a:lnSpc>
                  <a:spcPct val="85000"/>
                </a:lnSpc>
                <a:spcBef>
                  <a:spcPts val="0"/>
                </a:spcBef>
                <a:spcAft>
                  <a:spcPct val="0"/>
                </a:spcAft>
                <a:buClr>
                  <a:prstClr val="white"/>
                </a:buClr>
                <a:buSzTx/>
                <a:buFont typeface="Wingdings" pitchFamily="2" charset="2"/>
                <a:buNone/>
                <a:tabLst/>
                <a:defRPr/>
              </a:pPr>
              <a:r>
                <a:rPr kumimoji="0" lang="en-US" sz="2800" b="0" i="0" u="none" strike="noStrike" kern="0" cap="none" spc="0" normalizeH="0" baseline="0" noProof="0" dirty="0" smtClean="0">
                  <a:ln>
                    <a:noFill/>
                  </a:ln>
                  <a:solidFill>
                    <a:prstClr val="white"/>
                  </a:solidFill>
                  <a:effectLst/>
                  <a:uLnTx/>
                  <a:uFillTx/>
                  <a:latin typeface="Intel Clear Pro"/>
                  <a:cs typeface="Arial" charset="0"/>
                </a:rPr>
                <a:t>Ambient</a:t>
              </a:r>
              <a:endParaRPr kumimoji="0" lang="en-GB" sz="2800" b="0" i="0" u="none" strike="noStrike" kern="0" cap="none" spc="0" normalizeH="0" baseline="0" noProof="0" dirty="0" smtClean="0">
                <a:ln>
                  <a:noFill/>
                </a:ln>
                <a:solidFill>
                  <a:prstClr val="white"/>
                </a:solidFill>
                <a:effectLst/>
                <a:uLnTx/>
                <a:uFillTx/>
                <a:latin typeface="Intel Clear Pro"/>
                <a:cs typeface="Arial" charset="0"/>
              </a:endParaRPr>
            </a:p>
          </p:txBody>
        </p:sp>
        <p:grpSp>
          <p:nvGrpSpPr>
            <p:cNvPr id="336" name="Group 335"/>
            <p:cNvGrpSpPr/>
            <p:nvPr/>
          </p:nvGrpSpPr>
          <p:grpSpPr>
            <a:xfrm>
              <a:off x="3595891" y="2082637"/>
              <a:ext cx="1988379" cy="2150188"/>
              <a:chOff x="3494231" y="1248478"/>
              <a:chExt cx="2421782" cy="2618860"/>
            </a:xfrm>
          </p:grpSpPr>
          <p:grpSp>
            <p:nvGrpSpPr>
              <p:cNvPr id="294" name="Group 293"/>
              <p:cNvGrpSpPr/>
              <p:nvPr/>
            </p:nvGrpSpPr>
            <p:grpSpPr>
              <a:xfrm>
                <a:off x="3816191" y="1248478"/>
                <a:ext cx="1257487" cy="1365811"/>
                <a:chOff x="5107308" y="3046068"/>
                <a:chExt cx="1595530" cy="1854976"/>
              </a:xfrm>
            </p:grpSpPr>
            <p:sp>
              <p:nvSpPr>
                <p:cNvPr id="295" name="Freeform 294"/>
                <p:cNvSpPr/>
                <p:nvPr/>
              </p:nvSpPr>
              <p:spPr>
                <a:xfrm>
                  <a:off x="5107308" y="3261313"/>
                  <a:ext cx="1595530" cy="1639731"/>
                </a:xfrm>
                <a:custGeom>
                  <a:avLst/>
                  <a:gdLst>
                    <a:gd name="connsiteX0" fmla="*/ 1588822 w 1589413"/>
                    <a:gd name="connsiteY0" fmla="*/ 1632271 h 1633443"/>
                    <a:gd name="connsiteX1" fmla="*/ 1589413 w 1589413"/>
                    <a:gd name="connsiteY1" fmla="*/ 1633443 h 1633443"/>
                    <a:gd name="connsiteX2" fmla="*/ 1587891 w 1589413"/>
                    <a:gd name="connsiteY2" fmla="*/ 1633443 h 1633443"/>
                    <a:gd name="connsiteX3" fmla="*/ 491595 w 1589413"/>
                    <a:gd name="connsiteY3" fmla="*/ 1144979 h 1633443"/>
                    <a:gd name="connsiteX4" fmla="*/ 390804 w 1589413"/>
                    <a:gd name="connsiteY4" fmla="*/ 1279026 h 1633443"/>
                    <a:gd name="connsiteX5" fmla="*/ 1142040 w 1589413"/>
                    <a:gd name="connsiteY5" fmla="*/ 1279026 h 1633443"/>
                    <a:gd name="connsiteX6" fmla="*/ 1041249 w 1589413"/>
                    <a:gd name="connsiteY6" fmla="*/ 1144979 h 1633443"/>
                    <a:gd name="connsiteX7" fmla="*/ 614770 w 1589413"/>
                    <a:gd name="connsiteY7" fmla="*/ 877182 h 1633443"/>
                    <a:gd name="connsiteX8" fmla="*/ 548162 w 1589413"/>
                    <a:gd name="connsiteY8" fmla="*/ 1030192 h 1633443"/>
                    <a:gd name="connsiteX9" fmla="*/ 984681 w 1589413"/>
                    <a:gd name="connsiteY9" fmla="*/ 1030192 h 1633443"/>
                    <a:gd name="connsiteX10" fmla="*/ 918073 w 1589413"/>
                    <a:gd name="connsiteY10" fmla="*/ 877182 h 1633443"/>
                    <a:gd name="connsiteX11" fmla="*/ 765548 w 1589413"/>
                    <a:gd name="connsiteY11" fmla="*/ 406816 h 1633443"/>
                    <a:gd name="connsiteX12" fmla="*/ 660582 w 1589413"/>
                    <a:gd name="connsiteY12" fmla="*/ 780612 h 1633443"/>
                    <a:gd name="connsiteX13" fmla="*/ 870513 w 1589413"/>
                    <a:gd name="connsiteY13" fmla="*/ 780612 h 1633443"/>
                    <a:gd name="connsiteX14" fmla="*/ 783477 w 1589413"/>
                    <a:gd name="connsiteY14" fmla="*/ 0 h 1633443"/>
                    <a:gd name="connsiteX15" fmla="*/ 965239 w 1589413"/>
                    <a:gd name="connsiteY15" fmla="*/ 181762 h 1633443"/>
                    <a:gd name="connsiteX16" fmla="*/ 912002 w 1589413"/>
                    <a:gd name="connsiteY16" fmla="*/ 310287 h 1633443"/>
                    <a:gd name="connsiteX17" fmla="*/ 857007 w 1589413"/>
                    <a:gd name="connsiteY17" fmla="*/ 347366 h 1633443"/>
                    <a:gd name="connsiteX18" fmla="*/ 867982 w 1589413"/>
                    <a:gd name="connsiteY18" fmla="*/ 431846 h 1633443"/>
                    <a:gd name="connsiteX19" fmla="*/ 1071530 w 1589413"/>
                    <a:gd name="connsiteY19" fmla="*/ 952611 h 1633443"/>
                    <a:gd name="connsiteX20" fmla="*/ 1477726 w 1589413"/>
                    <a:gd name="connsiteY20" fmla="*/ 1466762 h 1633443"/>
                    <a:gd name="connsiteX21" fmla="*/ 1522292 w 1589413"/>
                    <a:gd name="connsiteY21" fmla="*/ 1500326 h 1633443"/>
                    <a:gd name="connsiteX22" fmla="*/ 1523915 w 1589413"/>
                    <a:gd name="connsiteY22" fmla="*/ 1503544 h 1633443"/>
                    <a:gd name="connsiteX23" fmla="*/ 1437808 w 1589413"/>
                    <a:gd name="connsiteY23" fmla="*/ 1612032 h 1633443"/>
                    <a:gd name="connsiteX24" fmla="*/ 1211637 w 1589413"/>
                    <a:gd name="connsiteY24" fmla="*/ 1373840 h 1633443"/>
                    <a:gd name="connsiteX25" fmla="*/ 319458 w 1589413"/>
                    <a:gd name="connsiteY25" fmla="*/ 1373840 h 1633443"/>
                    <a:gd name="connsiteX26" fmla="*/ 86206 w 1589413"/>
                    <a:gd name="connsiteY26" fmla="*/ 1619491 h 1633443"/>
                    <a:gd name="connsiteX27" fmla="*/ 0 w 1589413"/>
                    <a:gd name="connsiteY27" fmla="*/ 1531197 h 1633443"/>
                    <a:gd name="connsiteX28" fmla="*/ 4570 w 1589413"/>
                    <a:gd name="connsiteY28" fmla="*/ 1528494 h 1633443"/>
                    <a:gd name="connsiteX29" fmla="*/ 480001 w 1589413"/>
                    <a:gd name="connsiteY29" fmla="*/ 962200 h 1633443"/>
                    <a:gd name="connsiteX30" fmla="*/ 683551 w 1589413"/>
                    <a:gd name="connsiteY30" fmla="*/ 441435 h 1633443"/>
                    <a:gd name="connsiteX31" fmla="*/ 696914 w 1589413"/>
                    <a:gd name="connsiteY31" fmla="*/ 338579 h 1633443"/>
                    <a:gd name="connsiteX32" fmla="*/ 654952 w 1589413"/>
                    <a:gd name="connsiteY32" fmla="*/ 310287 h 1633443"/>
                    <a:gd name="connsiteX33" fmla="*/ 601715 w 1589413"/>
                    <a:gd name="connsiteY33" fmla="*/ 181762 h 1633443"/>
                    <a:gd name="connsiteX34" fmla="*/ 783477 w 1589413"/>
                    <a:gd name="connsiteY34" fmla="*/ 0 h 163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9413" h="1633443">
                      <a:moveTo>
                        <a:pt x="1588822" y="1632271"/>
                      </a:moveTo>
                      <a:lnTo>
                        <a:pt x="1589413" y="1633443"/>
                      </a:lnTo>
                      <a:lnTo>
                        <a:pt x="1587891" y="1633443"/>
                      </a:lnTo>
                      <a:close/>
                      <a:moveTo>
                        <a:pt x="491595" y="1144979"/>
                      </a:moveTo>
                      <a:lnTo>
                        <a:pt x="390804" y="1279026"/>
                      </a:lnTo>
                      <a:lnTo>
                        <a:pt x="1142040" y="1279026"/>
                      </a:lnTo>
                      <a:lnTo>
                        <a:pt x="1041249" y="1144979"/>
                      </a:lnTo>
                      <a:close/>
                      <a:moveTo>
                        <a:pt x="614770" y="877182"/>
                      </a:moveTo>
                      <a:lnTo>
                        <a:pt x="548162" y="1030192"/>
                      </a:lnTo>
                      <a:lnTo>
                        <a:pt x="984681" y="1030192"/>
                      </a:lnTo>
                      <a:lnTo>
                        <a:pt x="918073" y="877182"/>
                      </a:lnTo>
                      <a:close/>
                      <a:moveTo>
                        <a:pt x="765548" y="406816"/>
                      </a:moveTo>
                      <a:lnTo>
                        <a:pt x="660582" y="780612"/>
                      </a:lnTo>
                      <a:lnTo>
                        <a:pt x="870513" y="780612"/>
                      </a:lnTo>
                      <a:close/>
                      <a:moveTo>
                        <a:pt x="783477" y="0"/>
                      </a:moveTo>
                      <a:cubicBezTo>
                        <a:pt x="883861" y="0"/>
                        <a:pt x="965239" y="81378"/>
                        <a:pt x="965239" y="181762"/>
                      </a:cubicBezTo>
                      <a:cubicBezTo>
                        <a:pt x="965239" y="231954"/>
                        <a:pt x="944895" y="277394"/>
                        <a:pt x="912002" y="310287"/>
                      </a:cubicBezTo>
                      <a:lnTo>
                        <a:pt x="857007" y="347366"/>
                      </a:lnTo>
                      <a:lnTo>
                        <a:pt x="867982" y="431846"/>
                      </a:lnTo>
                      <a:cubicBezTo>
                        <a:pt x="899613" y="586569"/>
                        <a:pt x="969259" y="769243"/>
                        <a:pt x="1071530" y="952611"/>
                      </a:cubicBezTo>
                      <a:cubicBezTo>
                        <a:pt x="1190766" y="1166397"/>
                        <a:pt x="1337760" y="1350733"/>
                        <a:pt x="1477726" y="1466762"/>
                      </a:cubicBezTo>
                      <a:lnTo>
                        <a:pt x="1522292" y="1500326"/>
                      </a:lnTo>
                      <a:lnTo>
                        <a:pt x="1523915" y="1503544"/>
                      </a:lnTo>
                      <a:lnTo>
                        <a:pt x="1437808" y="1612032"/>
                      </a:lnTo>
                      <a:lnTo>
                        <a:pt x="1211637" y="1373840"/>
                      </a:lnTo>
                      <a:lnTo>
                        <a:pt x="319458" y="1373840"/>
                      </a:lnTo>
                      <a:lnTo>
                        <a:pt x="86206" y="1619491"/>
                      </a:lnTo>
                      <a:lnTo>
                        <a:pt x="0" y="1531197"/>
                      </a:lnTo>
                      <a:lnTo>
                        <a:pt x="4570" y="1528494"/>
                      </a:lnTo>
                      <a:cubicBezTo>
                        <a:pt x="164002" y="1420949"/>
                        <a:pt x="340892" y="1211618"/>
                        <a:pt x="480001" y="962200"/>
                      </a:cubicBezTo>
                      <a:cubicBezTo>
                        <a:pt x="582273" y="778832"/>
                        <a:pt x="651920" y="596158"/>
                        <a:pt x="683551" y="441435"/>
                      </a:cubicBezTo>
                      <a:lnTo>
                        <a:pt x="696914" y="338579"/>
                      </a:lnTo>
                      <a:lnTo>
                        <a:pt x="654952" y="310287"/>
                      </a:lnTo>
                      <a:cubicBezTo>
                        <a:pt x="622060" y="277394"/>
                        <a:pt x="601715" y="231954"/>
                        <a:pt x="601715" y="181762"/>
                      </a:cubicBezTo>
                      <a:cubicBezTo>
                        <a:pt x="601715" y="81378"/>
                        <a:pt x="683093" y="0"/>
                        <a:pt x="783477" y="0"/>
                      </a:cubicBezTo>
                      <a:close/>
                    </a:path>
                  </a:pathLst>
                </a:custGeom>
                <a:solidFill>
                  <a:sysClr val="window" lastClr="FFFFFF"/>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Intel Clear"/>
                    <a:ea typeface="+mn-ea"/>
                    <a:cs typeface="+mn-cs"/>
                  </a:endParaRPr>
                </a:p>
              </p:txBody>
            </p:sp>
            <p:grpSp>
              <p:nvGrpSpPr>
                <p:cNvPr id="298" name="Group 297"/>
                <p:cNvGrpSpPr/>
                <p:nvPr/>
              </p:nvGrpSpPr>
              <p:grpSpPr>
                <a:xfrm>
                  <a:off x="6140153" y="3046068"/>
                  <a:ext cx="473134" cy="742598"/>
                  <a:chOff x="7554913" y="1449388"/>
                  <a:chExt cx="239713" cy="376237"/>
                </a:xfrm>
                <a:solidFill>
                  <a:sysClr val="window" lastClr="FFFFFF"/>
                </a:solidFill>
              </p:grpSpPr>
              <p:sp>
                <p:nvSpPr>
                  <p:cNvPr id="303" name="Freeform 85"/>
                  <p:cNvSpPr>
                    <a:spLocks/>
                  </p:cNvSpPr>
                  <p:nvPr/>
                </p:nvSpPr>
                <p:spPr bwMode="auto">
                  <a:xfrm>
                    <a:off x="7554913" y="1555750"/>
                    <a:ext cx="63500" cy="165100"/>
                  </a:xfrm>
                  <a:custGeom>
                    <a:avLst/>
                    <a:gdLst>
                      <a:gd name="T0" fmla="*/ 17 w 17"/>
                      <a:gd name="T1" fmla="*/ 22 h 44"/>
                      <a:gd name="T2" fmla="*/ 9 w 17"/>
                      <a:gd name="T3" fmla="*/ 2 h 44"/>
                      <a:gd name="T4" fmla="*/ 5 w 17"/>
                      <a:gd name="T5" fmla="*/ 0 h 44"/>
                      <a:gd name="T6" fmla="*/ 0 w 17"/>
                      <a:gd name="T7" fmla="*/ 4 h 44"/>
                      <a:gd name="T8" fmla="*/ 2 w 17"/>
                      <a:gd name="T9" fmla="*/ 8 h 44"/>
                      <a:gd name="T10" fmla="*/ 2 w 17"/>
                      <a:gd name="T11" fmla="*/ 8 h 44"/>
                      <a:gd name="T12" fmla="*/ 8 w 17"/>
                      <a:gd name="T13" fmla="*/ 22 h 44"/>
                      <a:gd name="T14" fmla="*/ 2 w 17"/>
                      <a:gd name="T15" fmla="*/ 36 h 44"/>
                      <a:gd name="T16" fmla="*/ 0 w 17"/>
                      <a:gd name="T17" fmla="*/ 39 h 44"/>
                      <a:gd name="T18" fmla="*/ 5 w 17"/>
                      <a:gd name="T19" fmla="*/ 44 h 44"/>
                      <a:gd name="T20" fmla="*/ 8 w 17"/>
                      <a:gd name="T21" fmla="*/ 43 h 44"/>
                      <a:gd name="T22" fmla="*/ 8 w 17"/>
                      <a:gd name="T23" fmla="*/ 43 h 44"/>
                      <a:gd name="T24" fmla="*/ 17 w 17"/>
                      <a:gd name="T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4">
                        <a:moveTo>
                          <a:pt x="17" y="22"/>
                        </a:moveTo>
                        <a:cubicBezTo>
                          <a:pt x="17" y="14"/>
                          <a:pt x="14" y="7"/>
                          <a:pt x="9" y="2"/>
                        </a:cubicBezTo>
                        <a:cubicBezTo>
                          <a:pt x="8" y="0"/>
                          <a:pt x="7" y="0"/>
                          <a:pt x="5" y="0"/>
                        </a:cubicBezTo>
                        <a:cubicBezTo>
                          <a:pt x="2" y="0"/>
                          <a:pt x="0" y="2"/>
                          <a:pt x="0" y="4"/>
                        </a:cubicBezTo>
                        <a:cubicBezTo>
                          <a:pt x="0" y="6"/>
                          <a:pt x="1" y="7"/>
                          <a:pt x="2" y="8"/>
                        </a:cubicBezTo>
                        <a:cubicBezTo>
                          <a:pt x="2" y="8"/>
                          <a:pt x="2" y="8"/>
                          <a:pt x="2" y="8"/>
                        </a:cubicBezTo>
                        <a:cubicBezTo>
                          <a:pt x="5" y="11"/>
                          <a:pt x="8" y="16"/>
                          <a:pt x="8" y="22"/>
                        </a:cubicBezTo>
                        <a:cubicBezTo>
                          <a:pt x="8" y="27"/>
                          <a:pt x="6" y="32"/>
                          <a:pt x="2" y="36"/>
                        </a:cubicBezTo>
                        <a:cubicBezTo>
                          <a:pt x="1" y="37"/>
                          <a:pt x="0" y="38"/>
                          <a:pt x="0" y="39"/>
                        </a:cubicBezTo>
                        <a:cubicBezTo>
                          <a:pt x="0" y="42"/>
                          <a:pt x="2" y="44"/>
                          <a:pt x="5" y="44"/>
                        </a:cubicBezTo>
                        <a:cubicBezTo>
                          <a:pt x="6" y="44"/>
                          <a:pt x="7" y="43"/>
                          <a:pt x="8" y="43"/>
                        </a:cubicBezTo>
                        <a:cubicBezTo>
                          <a:pt x="8" y="43"/>
                          <a:pt x="8" y="43"/>
                          <a:pt x="8" y="43"/>
                        </a:cubicBezTo>
                        <a:cubicBezTo>
                          <a:pt x="14" y="37"/>
                          <a:pt x="17" y="30"/>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sp>
                <p:nvSpPr>
                  <p:cNvPr id="304" name="Freeform 86"/>
                  <p:cNvSpPr>
                    <a:spLocks/>
                  </p:cNvSpPr>
                  <p:nvPr/>
                </p:nvSpPr>
                <p:spPr bwMode="auto">
                  <a:xfrm>
                    <a:off x="7659688" y="1449388"/>
                    <a:ext cx="134938" cy="376237"/>
                  </a:xfrm>
                  <a:custGeom>
                    <a:avLst/>
                    <a:gdLst>
                      <a:gd name="T0" fmla="*/ 9 w 36"/>
                      <a:gd name="T1" fmla="*/ 1 h 100"/>
                      <a:gd name="T2" fmla="*/ 9 w 36"/>
                      <a:gd name="T3" fmla="*/ 1 h 100"/>
                      <a:gd name="T4" fmla="*/ 5 w 36"/>
                      <a:gd name="T5" fmla="*/ 0 h 100"/>
                      <a:gd name="T6" fmla="*/ 0 w 36"/>
                      <a:gd name="T7" fmla="*/ 4 h 100"/>
                      <a:gd name="T8" fmla="*/ 2 w 36"/>
                      <a:gd name="T9" fmla="*/ 8 h 100"/>
                      <a:gd name="T10" fmla="*/ 2 w 36"/>
                      <a:gd name="T11" fmla="*/ 8 h 100"/>
                      <a:gd name="T12" fmla="*/ 19 w 36"/>
                      <a:gd name="T13" fmla="*/ 50 h 100"/>
                      <a:gd name="T14" fmla="*/ 2 w 36"/>
                      <a:gd name="T15" fmla="*/ 92 h 100"/>
                      <a:gd name="T16" fmla="*/ 2 w 36"/>
                      <a:gd name="T17" fmla="*/ 92 h 100"/>
                      <a:gd name="T18" fmla="*/ 0 w 36"/>
                      <a:gd name="T19" fmla="*/ 95 h 100"/>
                      <a:gd name="T20" fmla="*/ 5 w 36"/>
                      <a:gd name="T21" fmla="*/ 100 h 100"/>
                      <a:gd name="T22" fmla="*/ 8 w 36"/>
                      <a:gd name="T23" fmla="*/ 99 h 100"/>
                      <a:gd name="T24" fmla="*/ 8 w 36"/>
                      <a:gd name="T25" fmla="*/ 99 h 100"/>
                      <a:gd name="T26" fmla="*/ 9 w 36"/>
                      <a:gd name="T27" fmla="*/ 98 h 100"/>
                      <a:gd name="T28" fmla="*/ 9 w 36"/>
                      <a:gd name="T29"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00">
                        <a:moveTo>
                          <a:pt x="9" y="1"/>
                        </a:moveTo>
                        <a:cubicBezTo>
                          <a:pt x="9" y="1"/>
                          <a:pt x="9" y="1"/>
                          <a:pt x="9" y="1"/>
                        </a:cubicBezTo>
                        <a:cubicBezTo>
                          <a:pt x="8" y="0"/>
                          <a:pt x="6" y="0"/>
                          <a:pt x="5" y="0"/>
                        </a:cubicBezTo>
                        <a:cubicBezTo>
                          <a:pt x="2" y="0"/>
                          <a:pt x="0" y="2"/>
                          <a:pt x="0" y="4"/>
                        </a:cubicBezTo>
                        <a:cubicBezTo>
                          <a:pt x="0" y="6"/>
                          <a:pt x="1" y="7"/>
                          <a:pt x="2" y="8"/>
                        </a:cubicBezTo>
                        <a:cubicBezTo>
                          <a:pt x="2" y="8"/>
                          <a:pt x="2" y="8"/>
                          <a:pt x="2" y="8"/>
                        </a:cubicBezTo>
                        <a:cubicBezTo>
                          <a:pt x="13" y="18"/>
                          <a:pt x="19" y="33"/>
                          <a:pt x="19" y="50"/>
                        </a:cubicBezTo>
                        <a:cubicBezTo>
                          <a:pt x="19" y="66"/>
                          <a:pt x="13" y="81"/>
                          <a:pt x="2" y="92"/>
                        </a:cubicBezTo>
                        <a:cubicBezTo>
                          <a:pt x="2" y="92"/>
                          <a:pt x="2" y="92"/>
                          <a:pt x="2" y="92"/>
                        </a:cubicBezTo>
                        <a:cubicBezTo>
                          <a:pt x="1" y="93"/>
                          <a:pt x="0" y="94"/>
                          <a:pt x="0" y="95"/>
                        </a:cubicBezTo>
                        <a:cubicBezTo>
                          <a:pt x="0" y="98"/>
                          <a:pt x="3" y="100"/>
                          <a:pt x="5" y="100"/>
                        </a:cubicBezTo>
                        <a:cubicBezTo>
                          <a:pt x="6" y="100"/>
                          <a:pt x="8" y="100"/>
                          <a:pt x="8" y="99"/>
                        </a:cubicBezTo>
                        <a:cubicBezTo>
                          <a:pt x="8" y="99"/>
                          <a:pt x="8" y="99"/>
                          <a:pt x="8" y="99"/>
                        </a:cubicBezTo>
                        <a:cubicBezTo>
                          <a:pt x="9" y="99"/>
                          <a:pt x="9" y="99"/>
                          <a:pt x="9" y="98"/>
                        </a:cubicBezTo>
                        <a:cubicBezTo>
                          <a:pt x="36" y="72"/>
                          <a:pt x="36" y="28"/>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sp>
                <p:nvSpPr>
                  <p:cNvPr id="305" name="Freeform 87"/>
                  <p:cNvSpPr>
                    <a:spLocks/>
                  </p:cNvSpPr>
                  <p:nvPr/>
                </p:nvSpPr>
                <p:spPr bwMode="auto">
                  <a:xfrm>
                    <a:off x="7607301" y="1503363"/>
                    <a:ext cx="85725" cy="269875"/>
                  </a:xfrm>
                  <a:custGeom>
                    <a:avLst/>
                    <a:gdLst>
                      <a:gd name="T0" fmla="*/ 9 w 23"/>
                      <a:gd name="T1" fmla="*/ 1 h 72"/>
                      <a:gd name="T2" fmla="*/ 9 w 23"/>
                      <a:gd name="T3" fmla="*/ 1 h 72"/>
                      <a:gd name="T4" fmla="*/ 8 w 23"/>
                      <a:gd name="T5" fmla="*/ 1 h 72"/>
                      <a:gd name="T6" fmla="*/ 5 w 23"/>
                      <a:gd name="T7" fmla="*/ 0 h 72"/>
                      <a:gd name="T8" fmla="*/ 0 w 23"/>
                      <a:gd name="T9" fmla="*/ 4 h 72"/>
                      <a:gd name="T10" fmla="*/ 2 w 23"/>
                      <a:gd name="T11" fmla="*/ 8 h 72"/>
                      <a:gd name="T12" fmla="*/ 13 w 23"/>
                      <a:gd name="T13" fmla="*/ 36 h 72"/>
                      <a:gd name="T14" fmla="*/ 1 w 23"/>
                      <a:gd name="T15" fmla="*/ 64 h 72"/>
                      <a:gd name="T16" fmla="*/ 1 w 23"/>
                      <a:gd name="T17" fmla="*/ 64 h 72"/>
                      <a:gd name="T18" fmla="*/ 0 w 23"/>
                      <a:gd name="T19" fmla="*/ 67 h 72"/>
                      <a:gd name="T20" fmla="*/ 5 w 23"/>
                      <a:gd name="T21" fmla="*/ 72 h 72"/>
                      <a:gd name="T22" fmla="*/ 9 w 23"/>
                      <a:gd name="T23" fmla="*/ 71 h 72"/>
                      <a:gd name="T24" fmla="*/ 9 w 23"/>
                      <a:gd name="T25" fmla="*/ 71 h 72"/>
                      <a:gd name="T26" fmla="*/ 9 w 23"/>
                      <a:gd name="T27" fmla="*/ 70 h 72"/>
                      <a:gd name="T28" fmla="*/ 23 w 23"/>
                      <a:gd name="T29" fmla="*/ 36 h 72"/>
                      <a:gd name="T30" fmla="*/ 9 w 23"/>
                      <a:gd name="T31"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72">
                        <a:moveTo>
                          <a:pt x="9" y="1"/>
                        </a:moveTo>
                        <a:cubicBezTo>
                          <a:pt x="9" y="1"/>
                          <a:pt x="9" y="1"/>
                          <a:pt x="9" y="1"/>
                        </a:cubicBezTo>
                        <a:cubicBezTo>
                          <a:pt x="8" y="1"/>
                          <a:pt x="8" y="1"/>
                          <a:pt x="8" y="1"/>
                        </a:cubicBezTo>
                        <a:cubicBezTo>
                          <a:pt x="8" y="0"/>
                          <a:pt x="6" y="0"/>
                          <a:pt x="5" y="0"/>
                        </a:cubicBezTo>
                        <a:cubicBezTo>
                          <a:pt x="2" y="0"/>
                          <a:pt x="0" y="2"/>
                          <a:pt x="0" y="4"/>
                        </a:cubicBezTo>
                        <a:cubicBezTo>
                          <a:pt x="0" y="6"/>
                          <a:pt x="1" y="7"/>
                          <a:pt x="2" y="8"/>
                        </a:cubicBezTo>
                        <a:cubicBezTo>
                          <a:pt x="9" y="15"/>
                          <a:pt x="13" y="25"/>
                          <a:pt x="13" y="36"/>
                        </a:cubicBezTo>
                        <a:cubicBezTo>
                          <a:pt x="13" y="47"/>
                          <a:pt x="9" y="57"/>
                          <a:pt x="1" y="64"/>
                        </a:cubicBezTo>
                        <a:cubicBezTo>
                          <a:pt x="1" y="64"/>
                          <a:pt x="1" y="64"/>
                          <a:pt x="1" y="64"/>
                        </a:cubicBezTo>
                        <a:cubicBezTo>
                          <a:pt x="1" y="65"/>
                          <a:pt x="0" y="66"/>
                          <a:pt x="0" y="67"/>
                        </a:cubicBezTo>
                        <a:cubicBezTo>
                          <a:pt x="0" y="70"/>
                          <a:pt x="2" y="72"/>
                          <a:pt x="5" y="72"/>
                        </a:cubicBezTo>
                        <a:cubicBezTo>
                          <a:pt x="6" y="72"/>
                          <a:pt x="8" y="72"/>
                          <a:pt x="9" y="71"/>
                        </a:cubicBezTo>
                        <a:cubicBezTo>
                          <a:pt x="9" y="71"/>
                          <a:pt x="9" y="71"/>
                          <a:pt x="9" y="71"/>
                        </a:cubicBezTo>
                        <a:cubicBezTo>
                          <a:pt x="9" y="71"/>
                          <a:pt x="9" y="71"/>
                          <a:pt x="9" y="70"/>
                        </a:cubicBezTo>
                        <a:cubicBezTo>
                          <a:pt x="18" y="61"/>
                          <a:pt x="23" y="49"/>
                          <a:pt x="23" y="36"/>
                        </a:cubicBezTo>
                        <a:cubicBezTo>
                          <a:pt x="23" y="23"/>
                          <a:pt x="18" y="10"/>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grpSp>
            <p:grpSp>
              <p:nvGrpSpPr>
                <p:cNvPr id="299" name="Group 298"/>
                <p:cNvGrpSpPr/>
                <p:nvPr/>
              </p:nvGrpSpPr>
              <p:grpSpPr>
                <a:xfrm rot="10800000">
                  <a:off x="5160336" y="3046069"/>
                  <a:ext cx="473134" cy="742598"/>
                  <a:chOff x="7554913" y="1449388"/>
                  <a:chExt cx="239713" cy="376237"/>
                </a:xfrm>
                <a:solidFill>
                  <a:sysClr val="window" lastClr="FFFFFF"/>
                </a:solidFill>
              </p:grpSpPr>
              <p:sp>
                <p:nvSpPr>
                  <p:cNvPr id="300" name="Freeform 85"/>
                  <p:cNvSpPr>
                    <a:spLocks/>
                  </p:cNvSpPr>
                  <p:nvPr/>
                </p:nvSpPr>
                <p:spPr bwMode="auto">
                  <a:xfrm>
                    <a:off x="7554913" y="1555750"/>
                    <a:ext cx="63500" cy="165100"/>
                  </a:xfrm>
                  <a:custGeom>
                    <a:avLst/>
                    <a:gdLst>
                      <a:gd name="T0" fmla="*/ 17 w 17"/>
                      <a:gd name="T1" fmla="*/ 22 h 44"/>
                      <a:gd name="T2" fmla="*/ 9 w 17"/>
                      <a:gd name="T3" fmla="*/ 2 h 44"/>
                      <a:gd name="T4" fmla="*/ 5 w 17"/>
                      <a:gd name="T5" fmla="*/ 0 h 44"/>
                      <a:gd name="T6" fmla="*/ 0 w 17"/>
                      <a:gd name="T7" fmla="*/ 4 h 44"/>
                      <a:gd name="T8" fmla="*/ 2 w 17"/>
                      <a:gd name="T9" fmla="*/ 8 h 44"/>
                      <a:gd name="T10" fmla="*/ 2 w 17"/>
                      <a:gd name="T11" fmla="*/ 8 h 44"/>
                      <a:gd name="T12" fmla="*/ 8 w 17"/>
                      <a:gd name="T13" fmla="*/ 22 h 44"/>
                      <a:gd name="T14" fmla="*/ 2 w 17"/>
                      <a:gd name="T15" fmla="*/ 36 h 44"/>
                      <a:gd name="T16" fmla="*/ 0 w 17"/>
                      <a:gd name="T17" fmla="*/ 39 h 44"/>
                      <a:gd name="T18" fmla="*/ 5 w 17"/>
                      <a:gd name="T19" fmla="*/ 44 h 44"/>
                      <a:gd name="T20" fmla="*/ 8 w 17"/>
                      <a:gd name="T21" fmla="*/ 43 h 44"/>
                      <a:gd name="T22" fmla="*/ 8 w 17"/>
                      <a:gd name="T23" fmla="*/ 43 h 44"/>
                      <a:gd name="T24" fmla="*/ 17 w 17"/>
                      <a:gd name="T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4">
                        <a:moveTo>
                          <a:pt x="17" y="22"/>
                        </a:moveTo>
                        <a:cubicBezTo>
                          <a:pt x="17" y="14"/>
                          <a:pt x="14" y="7"/>
                          <a:pt x="9" y="2"/>
                        </a:cubicBezTo>
                        <a:cubicBezTo>
                          <a:pt x="8" y="0"/>
                          <a:pt x="7" y="0"/>
                          <a:pt x="5" y="0"/>
                        </a:cubicBezTo>
                        <a:cubicBezTo>
                          <a:pt x="2" y="0"/>
                          <a:pt x="0" y="2"/>
                          <a:pt x="0" y="4"/>
                        </a:cubicBezTo>
                        <a:cubicBezTo>
                          <a:pt x="0" y="6"/>
                          <a:pt x="1" y="7"/>
                          <a:pt x="2" y="8"/>
                        </a:cubicBezTo>
                        <a:cubicBezTo>
                          <a:pt x="2" y="8"/>
                          <a:pt x="2" y="8"/>
                          <a:pt x="2" y="8"/>
                        </a:cubicBezTo>
                        <a:cubicBezTo>
                          <a:pt x="5" y="11"/>
                          <a:pt x="8" y="16"/>
                          <a:pt x="8" y="22"/>
                        </a:cubicBezTo>
                        <a:cubicBezTo>
                          <a:pt x="8" y="27"/>
                          <a:pt x="6" y="32"/>
                          <a:pt x="2" y="36"/>
                        </a:cubicBezTo>
                        <a:cubicBezTo>
                          <a:pt x="1" y="37"/>
                          <a:pt x="0" y="38"/>
                          <a:pt x="0" y="39"/>
                        </a:cubicBezTo>
                        <a:cubicBezTo>
                          <a:pt x="0" y="42"/>
                          <a:pt x="2" y="44"/>
                          <a:pt x="5" y="44"/>
                        </a:cubicBezTo>
                        <a:cubicBezTo>
                          <a:pt x="6" y="44"/>
                          <a:pt x="7" y="43"/>
                          <a:pt x="8" y="43"/>
                        </a:cubicBezTo>
                        <a:cubicBezTo>
                          <a:pt x="8" y="43"/>
                          <a:pt x="8" y="43"/>
                          <a:pt x="8" y="43"/>
                        </a:cubicBezTo>
                        <a:cubicBezTo>
                          <a:pt x="14" y="37"/>
                          <a:pt x="17" y="30"/>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sp>
                <p:nvSpPr>
                  <p:cNvPr id="301" name="Freeform 86"/>
                  <p:cNvSpPr>
                    <a:spLocks/>
                  </p:cNvSpPr>
                  <p:nvPr/>
                </p:nvSpPr>
                <p:spPr bwMode="auto">
                  <a:xfrm>
                    <a:off x="7659688" y="1449388"/>
                    <a:ext cx="134938" cy="376237"/>
                  </a:xfrm>
                  <a:custGeom>
                    <a:avLst/>
                    <a:gdLst>
                      <a:gd name="T0" fmla="*/ 9 w 36"/>
                      <a:gd name="T1" fmla="*/ 1 h 100"/>
                      <a:gd name="T2" fmla="*/ 9 w 36"/>
                      <a:gd name="T3" fmla="*/ 1 h 100"/>
                      <a:gd name="T4" fmla="*/ 5 w 36"/>
                      <a:gd name="T5" fmla="*/ 0 h 100"/>
                      <a:gd name="T6" fmla="*/ 0 w 36"/>
                      <a:gd name="T7" fmla="*/ 4 h 100"/>
                      <a:gd name="T8" fmla="*/ 2 w 36"/>
                      <a:gd name="T9" fmla="*/ 8 h 100"/>
                      <a:gd name="T10" fmla="*/ 2 w 36"/>
                      <a:gd name="T11" fmla="*/ 8 h 100"/>
                      <a:gd name="T12" fmla="*/ 19 w 36"/>
                      <a:gd name="T13" fmla="*/ 50 h 100"/>
                      <a:gd name="T14" fmla="*/ 2 w 36"/>
                      <a:gd name="T15" fmla="*/ 92 h 100"/>
                      <a:gd name="T16" fmla="*/ 2 w 36"/>
                      <a:gd name="T17" fmla="*/ 92 h 100"/>
                      <a:gd name="T18" fmla="*/ 0 w 36"/>
                      <a:gd name="T19" fmla="*/ 95 h 100"/>
                      <a:gd name="T20" fmla="*/ 5 w 36"/>
                      <a:gd name="T21" fmla="*/ 100 h 100"/>
                      <a:gd name="T22" fmla="*/ 8 w 36"/>
                      <a:gd name="T23" fmla="*/ 99 h 100"/>
                      <a:gd name="T24" fmla="*/ 8 w 36"/>
                      <a:gd name="T25" fmla="*/ 99 h 100"/>
                      <a:gd name="T26" fmla="*/ 9 w 36"/>
                      <a:gd name="T27" fmla="*/ 98 h 100"/>
                      <a:gd name="T28" fmla="*/ 9 w 36"/>
                      <a:gd name="T29"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00">
                        <a:moveTo>
                          <a:pt x="9" y="1"/>
                        </a:moveTo>
                        <a:cubicBezTo>
                          <a:pt x="9" y="1"/>
                          <a:pt x="9" y="1"/>
                          <a:pt x="9" y="1"/>
                        </a:cubicBezTo>
                        <a:cubicBezTo>
                          <a:pt x="8" y="0"/>
                          <a:pt x="6" y="0"/>
                          <a:pt x="5" y="0"/>
                        </a:cubicBezTo>
                        <a:cubicBezTo>
                          <a:pt x="2" y="0"/>
                          <a:pt x="0" y="2"/>
                          <a:pt x="0" y="4"/>
                        </a:cubicBezTo>
                        <a:cubicBezTo>
                          <a:pt x="0" y="6"/>
                          <a:pt x="1" y="7"/>
                          <a:pt x="2" y="8"/>
                        </a:cubicBezTo>
                        <a:cubicBezTo>
                          <a:pt x="2" y="8"/>
                          <a:pt x="2" y="8"/>
                          <a:pt x="2" y="8"/>
                        </a:cubicBezTo>
                        <a:cubicBezTo>
                          <a:pt x="13" y="18"/>
                          <a:pt x="19" y="33"/>
                          <a:pt x="19" y="50"/>
                        </a:cubicBezTo>
                        <a:cubicBezTo>
                          <a:pt x="19" y="66"/>
                          <a:pt x="13" y="81"/>
                          <a:pt x="2" y="92"/>
                        </a:cubicBezTo>
                        <a:cubicBezTo>
                          <a:pt x="2" y="92"/>
                          <a:pt x="2" y="92"/>
                          <a:pt x="2" y="92"/>
                        </a:cubicBezTo>
                        <a:cubicBezTo>
                          <a:pt x="1" y="93"/>
                          <a:pt x="0" y="94"/>
                          <a:pt x="0" y="95"/>
                        </a:cubicBezTo>
                        <a:cubicBezTo>
                          <a:pt x="0" y="98"/>
                          <a:pt x="3" y="100"/>
                          <a:pt x="5" y="100"/>
                        </a:cubicBezTo>
                        <a:cubicBezTo>
                          <a:pt x="6" y="100"/>
                          <a:pt x="8" y="100"/>
                          <a:pt x="8" y="99"/>
                        </a:cubicBezTo>
                        <a:cubicBezTo>
                          <a:pt x="8" y="99"/>
                          <a:pt x="8" y="99"/>
                          <a:pt x="8" y="99"/>
                        </a:cubicBezTo>
                        <a:cubicBezTo>
                          <a:pt x="9" y="99"/>
                          <a:pt x="9" y="99"/>
                          <a:pt x="9" y="98"/>
                        </a:cubicBezTo>
                        <a:cubicBezTo>
                          <a:pt x="36" y="72"/>
                          <a:pt x="36" y="28"/>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sp>
                <p:nvSpPr>
                  <p:cNvPr id="302" name="Freeform 87"/>
                  <p:cNvSpPr>
                    <a:spLocks/>
                  </p:cNvSpPr>
                  <p:nvPr/>
                </p:nvSpPr>
                <p:spPr bwMode="auto">
                  <a:xfrm>
                    <a:off x="7607301" y="1503363"/>
                    <a:ext cx="85725" cy="269875"/>
                  </a:xfrm>
                  <a:custGeom>
                    <a:avLst/>
                    <a:gdLst>
                      <a:gd name="T0" fmla="*/ 9 w 23"/>
                      <a:gd name="T1" fmla="*/ 1 h 72"/>
                      <a:gd name="T2" fmla="*/ 9 w 23"/>
                      <a:gd name="T3" fmla="*/ 1 h 72"/>
                      <a:gd name="T4" fmla="*/ 8 w 23"/>
                      <a:gd name="T5" fmla="*/ 1 h 72"/>
                      <a:gd name="T6" fmla="*/ 5 w 23"/>
                      <a:gd name="T7" fmla="*/ 0 h 72"/>
                      <a:gd name="T8" fmla="*/ 0 w 23"/>
                      <a:gd name="T9" fmla="*/ 4 h 72"/>
                      <a:gd name="T10" fmla="*/ 2 w 23"/>
                      <a:gd name="T11" fmla="*/ 8 h 72"/>
                      <a:gd name="T12" fmla="*/ 13 w 23"/>
                      <a:gd name="T13" fmla="*/ 36 h 72"/>
                      <a:gd name="T14" fmla="*/ 1 w 23"/>
                      <a:gd name="T15" fmla="*/ 64 h 72"/>
                      <a:gd name="T16" fmla="*/ 1 w 23"/>
                      <a:gd name="T17" fmla="*/ 64 h 72"/>
                      <a:gd name="T18" fmla="*/ 0 w 23"/>
                      <a:gd name="T19" fmla="*/ 67 h 72"/>
                      <a:gd name="T20" fmla="*/ 5 w 23"/>
                      <a:gd name="T21" fmla="*/ 72 h 72"/>
                      <a:gd name="T22" fmla="*/ 9 w 23"/>
                      <a:gd name="T23" fmla="*/ 71 h 72"/>
                      <a:gd name="T24" fmla="*/ 9 w 23"/>
                      <a:gd name="T25" fmla="*/ 71 h 72"/>
                      <a:gd name="T26" fmla="*/ 9 w 23"/>
                      <a:gd name="T27" fmla="*/ 70 h 72"/>
                      <a:gd name="T28" fmla="*/ 23 w 23"/>
                      <a:gd name="T29" fmla="*/ 36 h 72"/>
                      <a:gd name="T30" fmla="*/ 9 w 23"/>
                      <a:gd name="T31"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72">
                        <a:moveTo>
                          <a:pt x="9" y="1"/>
                        </a:moveTo>
                        <a:cubicBezTo>
                          <a:pt x="9" y="1"/>
                          <a:pt x="9" y="1"/>
                          <a:pt x="9" y="1"/>
                        </a:cubicBezTo>
                        <a:cubicBezTo>
                          <a:pt x="8" y="1"/>
                          <a:pt x="8" y="1"/>
                          <a:pt x="8" y="1"/>
                        </a:cubicBezTo>
                        <a:cubicBezTo>
                          <a:pt x="8" y="0"/>
                          <a:pt x="6" y="0"/>
                          <a:pt x="5" y="0"/>
                        </a:cubicBezTo>
                        <a:cubicBezTo>
                          <a:pt x="2" y="0"/>
                          <a:pt x="0" y="2"/>
                          <a:pt x="0" y="4"/>
                        </a:cubicBezTo>
                        <a:cubicBezTo>
                          <a:pt x="0" y="6"/>
                          <a:pt x="1" y="7"/>
                          <a:pt x="2" y="8"/>
                        </a:cubicBezTo>
                        <a:cubicBezTo>
                          <a:pt x="9" y="15"/>
                          <a:pt x="13" y="25"/>
                          <a:pt x="13" y="36"/>
                        </a:cubicBezTo>
                        <a:cubicBezTo>
                          <a:pt x="13" y="47"/>
                          <a:pt x="9" y="57"/>
                          <a:pt x="1" y="64"/>
                        </a:cubicBezTo>
                        <a:cubicBezTo>
                          <a:pt x="1" y="64"/>
                          <a:pt x="1" y="64"/>
                          <a:pt x="1" y="64"/>
                        </a:cubicBezTo>
                        <a:cubicBezTo>
                          <a:pt x="1" y="65"/>
                          <a:pt x="0" y="66"/>
                          <a:pt x="0" y="67"/>
                        </a:cubicBezTo>
                        <a:cubicBezTo>
                          <a:pt x="0" y="70"/>
                          <a:pt x="2" y="72"/>
                          <a:pt x="5" y="72"/>
                        </a:cubicBezTo>
                        <a:cubicBezTo>
                          <a:pt x="6" y="72"/>
                          <a:pt x="8" y="72"/>
                          <a:pt x="9" y="71"/>
                        </a:cubicBezTo>
                        <a:cubicBezTo>
                          <a:pt x="9" y="71"/>
                          <a:pt x="9" y="71"/>
                          <a:pt x="9" y="71"/>
                        </a:cubicBezTo>
                        <a:cubicBezTo>
                          <a:pt x="9" y="71"/>
                          <a:pt x="9" y="71"/>
                          <a:pt x="9" y="70"/>
                        </a:cubicBezTo>
                        <a:cubicBezTo>
                          <a:pt x="18" y="61"/>
                          <a:pt x="23" y="49"/>
                          <a:pt x="23" y="36"/>
                        </a:cubicBezTo>
                        <a:cubicBezTo>
                          <a:pt x="23" y="23"/>
                          <a:pt x="18" y="10"/>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endParaRPr>
                  </a:p>
                </p:txBody>
              </p:sp>
            </p:grpSp>
          </p:grpSp>
          <p:grpSp>
            <p:nvGrpSpPr>
              <p:cNvPr id="321" name="Group 79"/>
              <p:cNvGrpSpPr>
                <a:grpSpLocks noChangeAspect="1"/>
              </p:cNvGrpSpPr>
              <p:nvPr/>
            </p:nvGrpSpPr>
            <p:grpSpPr bwMode="auto">
              <a:xfrm>
                <a:off x="3494231" y="2925013"/>
                <a:ext cx="950703" cy="928589"/>
                <a:chOff x="-1744" y="1387"/>
                <a:chExt cx="2688" cy="2024"/>
              </a:xfrm>
              <a:solidFill>
                <a:sysClr val="window" lastClr="FFFFFF"/>
              </a:solidFill>
            </p:grpSpPr>
            <p:sp>
              <p:nvSpPr>
                <p:cNvPr id="323" name="Freeform 80"/>
                <p:cNvSpPr>
                  <a:spLocks/>
                </p:cNvSpPr>
                <p:nvPr/>
              </p:nvSpPr>
              <p:spPr bwMode="auto">
                <a:xfrm>
                  <a:off x="620" y="3065"/>
                  <a:ext cx="7"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4" name="Freeform 81"/>
                <p:cNvSpPr>
                  <a:spLocks noEditPoints="1"/>
                </p:cNvSpPr>
                <p:nvPr/>
              </p:nvSpPr>
              <p:spPr bwMode="auto">
                <a:xfrm>
                  <a:off x="-1394" y="1595"/>
                  <a:ext cx="1969" cy="1243"/>
                </a:xfrm>
                <a:custGeom>
                  <a:avLst/>
                  <a:gdLst>
                    <a:gd name="T0" fmla="*/ 68 w 831"/>
                    <a:gd name="T1" fmla="*/ 199 h 524"/>
                    <a:gd name="T2" fmla="*/ 170 w 831"/>
                    <a:gd name="T3" fmla="*/ 44 h 524"/>
                    <a:gd name="T4" fmla="*/ 419 w 831"/>
                    <a:gd name="T5" fmla="*/ 1 h 524"/>
                    <a:gd name="T6" fmla="*/ 670 w 831"/>
                    <a:gd name="T7" fmla="*/ 45 h 524"/>
                    <a:gd name="T8" fmla="*/ 771 w 831"/>
                    <a:gd name="T9" fmla="*/ 199 h 524"/>
                    <a:gd name="T10" fmla="*/ 771 w 831"/>
                    <a:gd name="T11" fmla="*/ 221 h 524"/>
                    <a:gd name="T12" fmla="*/ 754 w 831"/>
                    <a:gd name="T13" fmla="*/ 233 h 524"/>
                    <a:gd name="T14" fmla="*/ 419 w 831"/>
                    <a:gd name="T15" fmla="*/ 261 h 524"/>
                    <a:gd name="T16" fmla="*/ 84 w 831"/>
                    <a:gd name="T17" fmla="*/ 234 h 524"/>
                    <a:gd name="T18" fmla="*/ 67 w 831"/>
                    <a:gd name="T19" fmla="*/ 221 h 524"/>
                    <a:gd name="T20" fmla="*/ 68 w 831"/>
                    <a:gd name="T21" fmla="*/ 199 h 524"/>
                    <a:gd name="T22" fmla="*/ 176 w 831"/>
                    <a:gd name="T23" fmla="*/ 402 h 524"/>
                    <a:gd name="T24" fmla="*/ 24 w 831"/>
                    <a:gd name="T25" fmla="*/ 391 h 524"/>
                    <a:gd name="T26" fmla="*/ 27 w 831"/>
                    <a:gd name="T27" fmla="*/ 277 h 524"/>
                    <a:gd name="T28" fmla="*/ 106 w 831"/>
                    <a:gd name="T29" fmla="*/ 291 h 524"/>
                    <a:gd name="T30" fmla="*/ 176 w 831"/>
                    <a:gd name="T31" fmla="*/ 402 h 524"/>
                    <a:gd name="T32" fmla="*/ 595 w 831"/>
                    <a:gd name="T33" fmla="*/ 496 h 524"/>
                    <a:gd name="T34" fmla="*/ 521 w 831"/>
                    <a:gd name="T35" fmla="*/ 524 h 524"/>
                    <a:gd name="T36" fmla="*/ 310 w 831"/>
                    <a:gd name="T37" fmla="*/ 524 h 524"/>
                    <a:gd name="T38" fmla="*/ 236 w 831"/>
                    <a:gd name="T39" fmla="*/ 496 h 524"/>
                    <a:gd name="T40" fmla="*/ 261 w 831"/>
                    <a:gd name="T41" fmla="*/ 467 h 524"/>
                    <a:gd name="T42" fmla="*/ 569 w 831"/>
                    <a:gd name="T43" fmla="*/ 467 h 524"/>
                    <a:gd name="T44" fmla="*/ 595 w 831"/>
                    <a:gd name="T45" fmla="*/ 496 h 524"/>
                    <a:gd name="T46" fmla="*/ 806 w 831"/>
                    <a:gd name="T47" fmla="*/ 391 h 524"/>
                    <a:gd name="T48" fmla="*/ 654 w 831"/>
                    <a:gd name="T49" fmla="*/ 402 h 524"/>
                    <a:gd name="T50" fmla="*/ 725 w 831"/>
                    <a:gd name="T51" fmla="*/ 291 h 524"/>
                    <a:gd name="T52" fmla="*/ 804 w 831"/>
                    <a:gd name="T53" fmla="*/ 277 h 524"/>
                    <a:gd name="T54" fmla="*/ 806 w 831"/>
                    <a:gd name="T55" fmla="*/ 39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1" h="524">
                      <a:moveTo>
                        <a:pt x="68" y="199"/>
                      </a:moveTo>
                      <a:cubicBezTo>
                        <a:pt x="84" y="169"/>
                        <a:pt x="141" y="67"/>
                        <a:pt x="170" y="44"/>
                      </a:cubicBezTo>
                      <a:cubicBezTo>
                        <a:pt x="185" y="33"/>
                        <a:pt x="245" y="0"/>
                        <a:pt x="419" y="1"/>
                      </a:cubicBezTo>
                      <a:cubicBezTo>
                        <a:pt x="583" y="1"/>
                        <a:pt x="642" y="27"/>
                        <a:pt x="670" y="45"/>
                      </a:cubicBezTo>
                      <a:cubicBezTo>
                        <a:pt x="709" y="71"/>
                        <a:pt x="754" y="169"/>
                        <a:pt x="771" y="199"/>
                      </a:cubicBezTo>
                      <a:cubicBezTo>
                        <a:pt x="775" y="206"/>
                        <a:pt x="775" y="214"/>
                        <a:pt x="771" y="221"/>
                      </a:cubicBezTo>
                      <a:cubicBezTo>
                        <a:pt x="768" y="227"/>
                        <a:pt x="762" y="232"/>
                        <a:pt x="754" y="233"/>
                      </a:cubicBezTo>
                      <a:cubicBezTo>
                        <a:pt x="633" y="253"/>
                        <a:pt x="536" y="261"/>
                        <a:pt x="419" y="261"/>
                      </a:cubicBezTo>
                      <a:cubicBezTo>
                        <a:pt x="303" y="261"/>
                        <a:pt x="206" y="253"/>
                        <a:pt x="84" y="234"/>
                      </a:cubicBezTo>
                      <a:cubicBezTo>
                        <a:pt x="77" y="232"/>
                        <a:pt x="70" y="228"/>
                        <a:pt x="67" y="221"/>
                      </a:cubicBezTo>
                      <a:cubicBezTo>
                        <a:pt x="64" y="214"/>
                        <a:pt x="64" y="206"/>
                        <a:pt x="68" y="199"/>
                      </a:cubicBezTo>
                      <a:close/>
                      <a:moveTo>
                        <a:pt x="176" y="402"/>
                      </a:moveTo>
                      <a:cubicBezTo>
                        <a:pt x="167" y="413"/>
                        <a:pt x="49" y="411"/>
                        <a:pt x="24" y="391"/>
                      </a:cubicBezTo>
                      <a:cubicBezTo>
                        <a:pt x="0" y="370"/>
                        <a:pt x="12" y="294"/>
                        <a:pt x="27" y="277"/>
                      </a:cubicBezTo>
                      <a:cubicBezTo>
                        <a:pt x="42" y="260"/>
                        <a:pt x="92" y="282"/>
                        <a:pt x="106" y="291"/>
                      </a:cubicBezTo>
                      <a:cubicBezTo>
                        <a:pt x="168" y="330"/>
                        <a:pt x="186" y="391"/>
                        <a:pt x="176" y="402"/>
                      </a:cubicBezTo>
                      <a:close/>
                      <a:moveTo>
                        <a:pt x="595" y="496"/>
                      </a:moveTo>
                      <a:cubicBezTo>
                        <a:pt x="590" y="511"/>
                        <a:pt x="566" y="524"/>
                        <a:pt x="521" y="524"/>
                      </a:cubicBezTo>
                      <a:cubicBezTo>
                        <a:pt x="310" y="524"/>
                        <a:pt x="310" y="524"/>
                        <a:pt x="310" y="524"/>
                      </a:cubicBezTo>
                      <a:cubicBezTo>
                        <a:pt x="266" y="524"/>
                        <a:pt x="241" y="511"/>
                        <a:pt x="236" y="496"/>
                      </a:cubicBezTo>
                      <a:cubicBezTo>
                        <a:pt x="231" y="480"/>
                        <a:pt x="242" y="467"/>
                        <a:pt x="261" y="467"/>
                      </a:cubicBezTo>
                      <a:cubicBezTo>
                        <a:pt x="569" y="467"/>
                        <a:pt x="569" y="467"/>
                        <a:pt x="569" y="467"/>
                      </a:cubicBezTo>
                      <a:cubicBezTo>
                        <a:pt x="588" y="467"/>
                        <a:pt x="600" y="480"/>
                        <a:pt x="595" y="496"/>
                      </a:cubicBezTo>
                      <a:close/>
                      <a:moveTo>
                        <a:pt x="806" y="391"/>
                      </a:moveTo>
                      <a:cubicBezTo>
                        <a:pt x="782" y="411"/>
                        <a:pt x="664" y="413"/>
                        <a:pt x="654" y="402"/>
                      </a:cubicBezTo>
                      <a:cubicBezTo>
                        <a:pt x="645" y="391"/>
                        <a:pt x="663" y="330"/>
                        <a:pt x="725" y="291"/>
                      </a:cubicBezTo>
                      <a:cubicBezTo>
                        <a:pt x="739" y="282"/>
                        <a:pt x="789" y="260"/>
                        <a:pt x="804" y="277"/>
                      </a:cubicBezTo>
                      <a:cubicBezTo>
                        <a:pt x="819" y="294"/>
                        <a:pt x="831" y="370"/>
                        <a:pt x="806" y="391"/>
                      </a:cubicBezTo>
                      <a:close/>
                    </a:path>
                  </a:pathLst>
                </a:custGeom>
                <a:solidFill>
                  <a:sysClr val="windowText" lastClr="000000">
                    <a:alpha val="23000"/>
                  </a:sysClr>
                </a:solidFill>
                <a:ln w="9525">
                  <a:solidFill>
                    <a:sysClr val="window" lastClr="FFFFFF"/>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5" name="Freeform 82"/>
                <p:cNvSpPr>
                  <a:spLocks/>
                </p:cNvSpPr>
                <p:nvPr/>
              </p:nvSpPr>
              <p:spPr bwMode="auto">
                <a:xfrm>
                  <a:off x="494" y="1989"/>
                  <a:ext cx="3" cy="2"/>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6" name="Freeform 83"/>
                <p:cNvSpPr>
                  <a:spLocks/>
                </p:cNvSpPr>
                <p:nvPr/>
              </p:nvSpPr>
              <p:spPr bwMode="auto">
                <a:xfrm>
                  <a:off x="667" y="3011"/>
                  <a:ext cx="3" cy="4"/>
                </a:xfrm>
                <a:custGeom>
                  <a:avLst/>
                  <a:gdLst>
                    <a:gd name="T0" fmla="*/ 1 w 1"/>
                    <a:gd name="T1" fmla="*/ 2 h 2"/>
                    <a:gd name="T2" fmla="*/ 1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0" y="0"/>
                        <a:pt x="0" y="0"/>
                        <a:pt x="0"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7" name="Freeform 85"/>
                <p:cNvSpPr>
                  <a:spLocks/>
                </p:cNvSpPr>
                <p:nvPr/>
              </p:nvSpPr>
              <p:spPr bwMode="auto">
                <a:xfrm>
                  <a:off x="-1394" y="2212"/>
                  <a:ext cx="441" cy="363"/>
                </a:xfrm>
                <a:custGeom>
                  <a:avLst/>
                  <a:gdLst>
                    <a:gd name="T0" fmla="*/ 106 w 186"/>
                    <a:gd name="T1" fmla="*/ 31 h 153"/>
                    <a:gd name="T2" fmla="*/ 27 w 186"/>
                    <a:gd name="T3" fmla="*/ 17 h 153"/>
                    <a:gd name="T4" fmla="*/ 24 w 186"/>
                    <a:gd name="T5" fmla="*/ 131 h 153"/>
                    <a:gd name="T6" fmla="*/ 176 w 186"/>
                    <a:gd name="T7" fmla="*/ 142 h 153"/>
                    <a:gd name="T8" fmla="*/ 106 w 186"/>
                    <a:gd name="T9" fmla="*/ 31 h 153"/>
                  </a:gdLst>
                  <a:ahLst/>
                  <a:cxnLst>
                    <a:cxn ang="0">
                      <a:pos x="T0" y="T1"/>
                    </a:cxn>
                    <a:cxn ang="0">
                      <a:pos x="T2" y="T3"/>
                    </a:cxn>
                    <a:cxn ang="0">
                      <a:pos x="T4" y="T5"/>
                    </a:cxn>
                    <a:cxn ang="0">
                      <a:pos x="T6" y="T7"/>
                    </a:cxn>
                    <a:cxn ang="0">
                      <a:pos x="T8" y="T9"/>
                    </a:cxn>
                  </a:cxnLst>
                  <a:rect l="0" t="0" r="r" b="b"/>
                  <a:pathLst>
                    <a:path w="186" h="153">
                      <a:moveTo>
                        <a:pt x="106" y="31"/>
                      </a:moveTo>
                      <a:cubicBezTo>
                        <a:pt x="92" y="22"/>
                        <a:pt x="42" y="0"/>
                        <a:pt x="27" y="17"/>
                      </a:cubicBezTo>
                      <a:cubicBezTo>
                        <a:pt x="12" y="34"/>
                        <a:pt x="0" y="110"/>
                        <a:pt x="24" y="131"/>
                      </a:cubicBezTo>
                      <a:cubicBezTo>
                        <a:pt x="49" y="151"/>
                        <a:pt x="167" y="153"/>
                        <a:pt x="176" y="142"/>
                      </a:cubicBezTo>
                      <a:cubicBezTo>
                        <a:pt x="186" y="131"/>
                        <a:pt x="168" y="70"/>
                        <a:pt x="106" y="31"/>
                      </a:cubicBezTo>
                      <a:close/>
                    </a:path>
                  </a:pathLst>
                </a:custGeom>
                <a:solidFill>
                  <a:sysClr val="window" lastClr="FFFFFF"/>
                </a:solidFill>
                <a:ln w="9525">
                  <a:solidFill>
                    <a:sysClr val="window" lastClr="FFFFFF"/>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8" name="Freeform 86"/>
                <p:cNvSpPr>
                  <a:spLocks/>
                </p:cNvSpPr>
                <p:nvPr/>
              </p:nvSpPr>
              <p:spPr bwMode="auto">
                <a:xfrm>
                  <a:off x="134" y="2212"/>
                  <a:ext cx="441" cy="363"/>
                </a:xfrm>
                <a:custGeom>
                  <a:avLst/>
                  <a:gdLst>
                    <a:gd name="T0" fmla="*/ 80 w 186"/>
                    <a:gd name="T1" fmla="*/ 31 h 153"/>
                    <a:gd name="T2" fmla="*/ 9 w 186"/>
                    <a:gd name="T3" fmla="*/ 142 h 153"/>
                    <a:gd name="T4" fmla="*/ 161 w 186"/>
                    <a:gd name="T5" fmla="*/ 131 h 153"/>
                    <a:gd name="T6" fmla="*/ 159 w 186"/>
                    <a:gd name="T7" fmla="*/ 17 h 153"/>
                    <a:gd name="T8" fmla="*/ 80 w 186"/>
                    <a:gd name="T9" fmla="*/ 31 h 153"/>
                  </a:gdLst>
                  <a:ahLst/>
                  <a:cxnLst>
                    <a:cxn ang="0">
                      <a:pos x="T0" y="T1"/>
                    </a:cxn>
                    <a:cxn ang="0">
                      <a:pos x="T2" y="T3"/>
                    </a:cxn>
                    <a:cxn ang="0">
                      <a:pos x="T4" y="T5"/>
                    </a:cxn>
                    <a:cxn ang="0">
                      <a:pos x="T6" y="T7"/>
                    </a:cxn>
                    <a:cxn ang="0">
                      <a:pos x="T8" y="T9"/>
                    </a:cxn>
                  </a:cxnLst>
                  <a:rect l="0" t="0" r="r" b="b"/>
                  <a:pathLst>
                    <a:path w="186" h="153">
                      <a:moveTo>
                        <a:pt x="80" y="31"/>
                      </a:moveTo>
                      <a:cubicBezTo>
                        <a:pt x="18" y="70"/>
                        <a:pt x="0" y="131"/>
                        <a:pt x="9" y="142"/>
                      </a:cubicBezTo>
                      <a:cubicBezTo>
                        <a:pt x="19" y="153"/>
                        <a:pt x="137" y="151"/>
                        <a:pt x="161" y="131"/>
                      </a:cubicBezTo>
                      <a:cubicBezTo>
                        <a:pt x="186" y="110"/>
                        <a:pt x="174" y="34"/>
                        <a:pt x="159" y="17"/>
                      </a:cubicBezTo>
                      <a:cubicBezTo>
                        <a:pt x="144" y="0"/>
                        <a:pt x="94" y="22"/>
                        <a:pt x="80" y="31"/>
                      </a:cubicBezTo>
                      <a:close/>
                    </a:path>
                  </a:pathLst>
                </a:custGeom>
                <a:solidFill>
                  <a:sysClr val="window" lastClr="FFFFFF"/>
                </a:solidFill>
                <a:ln w="9525">
                  <a:solidFill>
                    <a:sysClr val="window" lastClr="FFFFFF"/>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29" name="Freeform 87"/>
                <p:cNvSpPr>
                  <a:spLocks/>
                </p:cNvSpPr>
                <p:nvPr/>
              </p:nvSpPr>
              <p:spPr bwMode="auto">
                <a:xfrm>
                  <a:off x="-846" y="2703"/>
                  <a:ext cx="874" cy="135"/>
                </a:xfrm>
                <a:custGeom>
                  <a:avLst/>
                  <a:gdLst>
                    <a:gd name="T0" fmla="*/ 338 w 369"/>
                    <a:gd name="T1" fmla="*/ 0 h 57"/>
                    <a:gd name="T2" fmla="*/ 30 w 369"/>
                    <a:gd name="T3" fmla="*/ 0 h 57"/>
                    <a:gd name="T4" fmla="*/ 5 w 369"/>
                    <a:gd name="T5" fmla="*/ 29 h 57"/>
                    <a:gd name="T6" fmla="*/ 79 w 369"/>
                    <a:gd name="T7" fmla="*/ 57 h 57"/>
                    <a:gd name="T8" fmla="*/ 290 w 369"/>
                    <a:gd name="T9" fmla="*/ 57 h 57"/>
                    <a:gd name="T10" fmla="*/ 364 w 369"/>
                    <a:gd name="T11" fmla="*/ 29 h 57"/>
                    <a:gd name="T12" fmla="*/ 338 w 36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369" h="57">
                      <a:moveTo>
                        <a:pt x="338" y="0"/>
                      </a:moveTo>
                      <a:cubicBezTo>
                        <a:pt x="30" y="0"/>
                        <a:pt x="30" y="0"/>
                        <a:pt x="30" y="0"/>
                      </a:cubicBezTo>
                      <a:cubicBezTo>
                        <a:pt x="11" y="0"/>
                        <a:pt x="0" y="13"/>
                        <a:pt x="5" y="29"/>
                      </a:cubicBezTo>
                      <a:cubicBezTo>
                        <a:pt x="10" y="44"/>
                        <a:pt x="35" y="57"/>
                        <a:pt x="79" y="57"/>
                      </a:cubicBezTo>
                      <a:cubicBezTo>
                        <a:pt x="290" y="57"/>
                        <a:pt x="290" y="57"/>
                        <a:pt x="290" y="57"/>
                      </a:cubicBezTo>
                      <a:cubicBezTo>
                        <a:pt x="335" y="57"/>
                        <a:pt x="359" y="44"/>
                        <a:pt x="364" y="29"/>
                      </a:cubicBezTo>
                      <a:cubicBezTo>
                        <a:pt x="369" y="13"/>
                        <a:pt x="357" y="0"/>
                        <a:pt x="338" y="0"/>
                      </a:cubicBezTo>
                      <a:close/>
                    </a:path>
                  </a:pathLst>
                </a:custGeom>
                <a:solidFill>
                  <a:sysClr val="window" lastClr="FFFFFF"/>
                </a:solidFill>
                <a:ln w="9525">
                  <a:solidFill>
                    <a:sysClr val="window" lastClr="FFFFFF"/>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0" name="Freeform 88"/>
                <p:cNvSpPr>
                  <a:spLocks noEditPoints="1"/>
                </p:cNvSpPr>
                <p:nvPr/>
              </p:nvSpPr>
              <p:spPr bwMode="auto">
                <a:xfrm>
                  <a:off x="-1744" y="1387"/>
                  <a:ext cx="2688" cy="2024"/>
                </a:xfrm>
                <a:custGeom>
                  <a:avLst/>
                  <a:gdLst>
                    <a:gd name="T0" fmla="*/ 1071 w 1135"/>
                    <a:gd name="T1" fmla="*/ 199 h 854"/>
                    <a:gd name="T2" fmla="*/ 969 w 1135"/>
                    <a:gd name="T3" fmla="*/ 203 h 854"/>
                    <a:gd name="T4" fmla="*/ 563 w 1135"/>
                    <a:gd name="T5" fmla="*/ 0 h 854"/>
                    <a:gd name="T6" fmla="*/ 166 w 1135"/>
                    <a:gd name="T7" fmla="*/ 203 h 854"/>
                    <a:gd name="T8" fmla="*/ 64 w 1135"/>
                    <a:gd name="T9" fmla="*/ 199 h 854"/>
                    <a:gd name="T10" fmla="*/ 5 w 1135"/>
                    <a:gd name="T11" fmla="*/ 285 h 854"/>
                    <a:gd name="T12" fmla="*/ 91 w 1135"/>
                    <a:gd name="T13" fmla="*/ 327 h 854"/>
                    <a:gd name="T14" fmla="*/ 99 w 1135"/>
                    <a:gd name="T15" fmla="*/ 328 h 854"/>
                    <a:gd name="T16" fmla="*/ 57 w 1135"/>
                    <a:gd name="T17" fmla="*/ 431 h 854"/>
                    <a:gd name="T18" fmla="*/ 69 w 1135"/>
                    <a:gd name="T19" fmla="*/ 638 h 854"/>
                    <a:gd name="T20" fmla="*/ 150 w 1135"/>
                    <a:gd name="T21" fmla="*/ 854 h 854"/>
                    <a:gd name="T22" fmla="*/ 277 w 1135"/>
                    <a:gd name="T23" fmla="*/ 773 h 854"/>
                    <a:gd name="T24" fmla="*/ 858 w 1135"/>
                    <a:gd name="T25" fmla="*/ 755 h 854"/>
                    <a:gd name="T26" fmla="*/ 938 w 1135"/>
                    <a:gd name="T27" fmla="*/ 854 h 854"/>
                    <a:gd name="T28" fmla="*/ 1065 w 1135"/>
                    <a:gd name="T29" fmla="*/ 773 h 854"/>
                    <a:gd name="T30" fmla="*/ 1065 w 1135"/>
                    <a:gd name="T31" fmla="*/ 636 h 854"/>
                    <a:gd name="T32" fmla="*/ 1035 w 1135"/>
                    <a:gd name="T33" fmla="*/ 328 h 854"/>
                    <a:gd name="T34" fmla="*/ 1044 w 1135"/>
                    <a:gd name="T35" fmla="*/ 327 h 854"/>
                    <a:gd name="T36" fmla="*/ 1129 w 1135"/>
                    <a:gd name="T37" fmla="*/ 285 h 854"/>
                    <a:gd name="T38" fmla="*/ 1083 w 1135"/>
                    <a:gd name="T39" fmla="*/ 278 h 854"/>
                    <a:gd name="T40" fmla="*/ 1037 w 1135"/>
                    <a:gd name="T41" fmla="*/ 280 h 854"/>
                    <a:gd name="T42" fmla="*/ 990 w 1135"/>
                    <a:gd name="T43" fmla="*/ 341 h 854"/>
                    <a:gd name="T44" fmla="*/ 1032 w 1135"/>
                    <a:gd name="T45" fmla="*/ 442 h 854"/>
                    <a:gd name="T46" fmla="*/ 1019 w 1135"/>
                    <a:gd name="T47" fmla="*/ 685 h 854"/>
                    <a:gd name="T48" fmla="*/ 1001 w 1135"/>
                    <a:gd name="T49" fmla="*/ 708 h 854"/>
                    <a:gd name="T50" fmla="*/ 136 w 1135"/>
                    <a:gd name="T51" fmla="*/ 708 h 854"/>
                    <a:gd name="T52" fmla="*/ 134 w 1135"/>
                    <a:gd name="T53" fmla="*/ 707 h 854"/>
                    <a:gd name="T54" fmla="*/ 116 w 1135"/>
                    <a:gd name="T55" fmla="*/ 688 h 854"/>
                    <a:gd name="T56" fmla="*/ 116 w 1135"/>
                    <a:gd name="T57" fmla="*/ 630 h 854"/>
                    <a:gd name="T58" fmla="*/ 143 w 1135"/>
                    <a:gd name="T59" fmla="*/ 345 h 854"/>
                    <a:gd name="T60" fmla="*/ 137 w 1135"/>
                    <a:gd name="T61" fmla="*/ 298 h 854"/>
                    <a:gd name="T62" fmla="*/ 54 w 1135"/>
                    <a:gd name="T63" fmla="*/ 281 h 854"/>
                    <a:gd name="T64" fmla="*/ 56 w 1135"/>
                    <a:gd name="T65" fmla="*/ 249 h 854"/>
                    <a:gd name="T66" fmla="*/ 150 w 1135"/>
                    <a:gd name="T67" fmla="*/ 247 h 854"/>
                    <a:gd name="T68" fmla="*/ 189 w 1135"/>
                    <a:gd name="T69" fmla="*/ 254 h 854"/>
                    <a:gd name="T70" fmla="*/ 287 w 1135"/>
                    <a:gd name="T71" fmla="*/ 109 h 854"/>
                    <a:gd name="T72" fmla="*/ 844 w 1135"/>
                    <a:gd name="T73" fmla="*/ 108 h 854"/>
                    <a:gd name="T74" fmla="*/ 946 w 1135"/>
                    <a:gd name="T75" fmla="*/ 255 h 854"/>
                    <a:gd name="T76" fmla="*/ 985 w 1135"/>
                    <a:gd name="T77" fmla="*/ 247 h 854"/>
                    <a:gd name="T78" fmla="*/ 1078 w 1135"/>
                    <a:gd name="T79" fmla="*/ 24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5" h="854">
                      <a:moveTo>
                        <a:pt x="1114" y="218"/>
                      </a:moveTo>
                      <a:cubicBezTo>
                        <a:pt x="1106" y="210"/>
                        <a:pt x="1093" y="199"/>
                        <a:pt x="1071" y="199"/>
                      </a:cubicBezTo>
                      <a:cubicBezTo>
                        <a:pt x="986" y="199"/>
                        <a:pt x="986" y="199"/>
                        <a:pt x="986" y="199"/>
                      </a:cubicBezTo>
                      <a:cubicBezTo>
                        <a:pt x="980" y="199"/>
                        <a:pt x="974" y="201"/>
                        <a:pt x="969" y="203"/>
                      </a:cubicBezTo>
                      <a:cubicBezTo>
                        <a:pt x="936" y="146"/>
                        <a:pt x="896" y="85"/>
                        <a:pt x="869" y="68"/>
                      </a:cubicBezTo>
                      <a:cubicBezTo>
                        <a:pt x="813" y="32"/>
                        <a:pt x="736" y="0"/>
                        <a:pt x="563" y="0"/>
                      </a:cubicBezTo>
                      <a:cubicBezTo>
                        <a:pt x="374" y="0"/>
                        <a:pt x="312" y="39"/>
                        <a:pt x="266" y="68"/>
                      </a:cubicBezTo>
                      <a:cubicBezTo>
                        <a:pt x="239" y="84"/>
                        <a:pt x="199" y="146"/>
                        <a:pt x="166" y="203"/>
                      </a:cubicBezTo>
                      <a:cubicBezTo>
                        <a:pt x="161" y="201"/>
                        <a:pt x="155" y="199"/>
                        <a:pt x="148" y="199"/>
                      </a:cubicBezTo>
                      <a:cubicBezTo>
                        <a:pt x="64" y="199"/>
                        <a:pt x="64" y="199"/>
                        <a:pt x="64" y="199"/>
                      </a:cubicBezTo>
                      <a:cubicBezTo>
                        <a:pt x="42" y="199"/>
                        <a:pt x="28" y="210"/>
                        <a:pt x="21" y="218"/>
                      </a:cubicBezTo>
                      <a:cubicBezTo>
                        <a:pt x="0" y="242"/>
                        <a:pt x="5" y="280"/>
                        <a:pt x="5" y="285"/>
                      </a:cubicBezTo>
                      <a:cubicBezTo>
                        <a:pt x="9" y="309"/>
                        <a:pt x="30" y="327"/>
                        <a:pt x="54" y="327"/>
                      </a:cubicBezTo>
                      <a:cubicBezTo>
                        <a:pt x="91" y="327"/>
                        <a:pt x="91" y="327"/>
                        <a:pt x="91" y="327"/>
                      </a:cubicBezTo>
                      <a:cubicBezTo>
                        <a:pt x="92" y="327"/>
                        <a:pt x="94" y="327"/>
                        <a:pt x="95" y="327"/>
                      </a:cubicBezTo>
                      <a:cubicBezTo>
                        <a:pt x="97" y="327"/>
                        <a:pt x="98" y="327"/>
                        <a:pt x="99" y="328"/>
                      </a:cubicBezTo>
                      <a:cubicBezTo>
                        <a:pt x="99" y="328"/>
                        <a:pt x="99" y="328"/>
                        <a:pt x="99" y="328"/>
                      </a:cubicBezTo>
                      <a:cubicBezTo>
                        <a:pt x="84" y="360"/>
                        <a:pt x="64" y="403"/>
                        <a:pt x="57" y="431"/>
                      </a:cubicBezTo>
                      <a:cubicBezTo>
                        <a:pt x="46" y="477"/>
                        <a:pt x="55" y="568"/>
                        <a:pt x="69" y="636"/>
                      </a:cubicBezTo>
                      <a:cubicBezTo>
                        <a:pt x="69" y="637"/>
                        <a:pt x="69" y="637"/>
                        <a:pt x="69" y="638"/>
                      </a:cubicBezTo>
                      <a:cubicBezTo>
                        <a:pt x="69" y="773"/>
                        <a:pt x="69" y="773"/>
                        <a:pt x="69" y="773"/>
                      </a:cubicBezTo>
                      <a:cubicBezTo>
                        <a:pt x="69" y="818"/>
                        <a:pt x="105" y="854"/>
                        <a:pt x="150" y="854"/>
                      </a:cubicBezTo>
                      <a:cubicBezTo>
                        <a:pt x="197" y="854"/>
                        <a:pt x="197" y="854"/>
                        <a:pt x="197" y="854"/>
                      </a:cubicBezTo>
                      <a:cubicBezTo>
                        <a:pt x="241" y="854"/>
                        <a:pt x="277" y="818"/>
                        <a:pt x="277" y="773"/>
                      </a:cubicBezTo>
                      <a:cubicBezTo>
                        <a:pt x="277" y="755"/>
                        <a:pt x="277" y="755"/>
                        <a:pt x="277" y="755"/>
                      </a:cubicBezTo>
                      <a:cubicBezTo>
                        <a:pt x="858" y="755"/>
                        <a:pt x="858" y="755"/>
                        <a:pt x="858" y="755"/>
                      </a:cubicBezTo>
                      <a:cubicBezTo>
                        <a:pt x="858" y="773"/>
                        <a:pt x="858" y="773"/>
                        <a:pt x="858" y="773"/>
                      </a:cubicBezTo>
                      <a:cubicBezTo>
                        <a:pt x="858" y="818"/>
                        <a:pt x="894" y="854"/>
                        <a:pt x="938" y="854"/>
                      </a:cubicBezTo>
                      <a:cubicBezTo>
                        <a:pt x="985" y="854"/>
                        <a:pt x="985" y="854"/>
                        <a:pt x="985" y="854"/>
                      </a:cubicBezTo>
                      <a:cubicBezTo>
                        <a:pt x="1029" y="854"/>
                        <a:pt x="1065" y="818"/>
                        <a:pt x="1065" y="773"/>
                      </a:cubicBezTo>
                      <a:cubicBezTo>
                        <a:pt x="1065" y="638"/>
                        <a:pt x="1065" y="638"/>
                        <a:pt x="1065" y="638"/>
                      </a:cubicBezTo>
                      <a:cubicBezTo>
                        <a:pt x="1065" y="637"/>
                        <a:pt x="1065" y="636"/>
                        <a:pt x="1065" y="636"/>
                      </a:cubicBezTo>
                      <a:cubicBezTo>
                        <a:pt x="1079" y="568"/>
                        <a:pt x="1089" y="477"/>
                        <a:pt x="1077" y="431"/>
                      </a:cubicBezTo>
                      <a:cubicBezTo>
                        <a:pt x="1071" y="403"/>
                        <a:pt x="1051" y="360"/>
                        <a:pt x="1035" y="328"/>
                      </a:cubicBezTo>
                      <a:cubicBezTo>
                        <a:pt x="1036" y="327"/>
                        <a:pt x="1038" y="327"/>
                        <a:pt x="1039" y="327"/>
                      </a:cubicBezTo>
                      <a:cubicBezTo>
                        <a:pt x="1041" y="327"/>
                        <a:pt x="1042" y="327"/>
                        <a:pt x="1044" y="327"/>
                      </a:cubicBezTo>
                      <a:cubicBezTo>
                        <a:pt x="1080" y="327"/>
                        <a:pt x="1080" y="327"/>
                        <a:pt x="1080" y="327"/>
                      </a:cubicBezTo>
                      <a:cubicBezTo>
                        <a:pt x="1104" y="327"/>
                        <a:pt x="1126" y="309"/>
                        <a:pt x="1129" y="285"/>
                      </a:cubicBezTo>
                      <a:cubicBezTo>
                        <a:pt x="1130" y="280"/>
                        <a:pt x="1135" y="242"/>
                        <a:pt x="1114" y="218"/>
                      </a:cubicBezTo>
                      <a:close/>
                      <a:moveTo>
                        <a:pt x="1083" y="278"/>
                      </a:moveTo>
                      <a:cubicBezTo>
                        <a:pt x="1083" y="279"/>
                        <a:pt x="1081" y="281"/>
                        <a:pt x="1080" y="281"/>
                      </a:cubicBezTo>
                      <a:cubicBezTo>
                        <a:pt x="1080" y="281"/>
                        <a:pt x="1039" y="280"/>
                        <a:pt x="1037" y="280"/>
                      </a:cubicBezTo>
                      <a:cubicBezTo>
                        <a:pt x="1020" y="281"/>
                        <a:pt x="1006" y="287"/>
                        <a:pt x="997" y="298"/>
                      </a:cubicBezTo>
                      <a:cubicBezTo>
                        <a:pt x="991" y="306"/>
                        <a:pt x="985" y="320"/>
                        <a:pt x="990" y="341"/>
                      </a:cubicBezTo>
                      <a:cubicBezTo>
                        <a:pt x="991" y="342"/>
                        <a:pt x="991" y="344"/>
                        <a:pt x="992" y="345"/>
                      </a:cubicBezTo>
                      <a:cubicBezTo>
                        <a:pt x="1013" y="388"/>
                        <a:pt x="1027" y="423"/>
                        <a:pt x="1032" y="442"/>
                      </a:cubicBezTo>
                      <a:cubicBezTo>
                        <a:pt x="1040" y="475"/>
                        <a:pt x="1035" y="556"/>
                        <a:pt x="1019" y="630"/>
                      </a:cubicBezTo>
                      <a:cubicBezTo>
                        <a:pt x="1018" y="632"/>
                        <a:pt x="1019" y="685"/>
                        <a:pt x="1019" y="685"/>
                      </a:cubicBezTo>
                      <a:cubicBezTo>
                        <a:pt x="1019" y="687"/>
                        <a:pt x="1019" y="687"/>
                        <a:pt x="1019" y="687"/>
                      </a:cubicBezTo>
                      <a:cubicBezTo>
                        <a:pt x="1019" y="698"/>
                        <a:pt x="1011" y="706"/>
                        <a:pt x="1001" y="708"/>
                      </a:cubicBezTo>
                      <a:cubicBezTo>
                        <a:pt x="1001" y="708"/>
                        <a:pt x="1001" y="708"/>
                        <a:pt x="1001" y="708"/>
                      </a:cubicBezTo>
                      <a:cubicBezTo>
                        <a:pt x="1001" y="708"/>
                        <a:pt x="138" y="708"/>
                        <a:pt x="136" y="708"/>
                      </a:cubicBezTo>
                      <a:cubicBezTo>
                        <a:pt x="136" y="708"/>
                        <a:pt x="135" y="708"/>
                        <a:pt x="134" y="707"/>
                      </a:cubicBezTo>
                      <a:cubicBezTo>
                        <a:pt x="134" y="707"/>
                        <a:pt x="134" y="707"/>
                        <a:pt x="134" y="707"/>
                      </a:cubicBezTo>
                      <a:cubicBezTo>
                        <a:pt x="134" y="707"/>
                        <a:pt x="134" y="707"/>
                        <a:pt x="134" y="707"/>
                      </a:cubicBezTo>
                      <a:cubicBezTo>
                        <a:pt x="124" y="706"/>
                        <a:pt x="117" y="698"/>
                        <a:pt x="116" y="688"/>
                      </a:cubicBezTo>
                      <a:cubicBezTo>
                        <a:pt x="116" y="688"/>
                        <a:pt x="116" y="688"/>
                        <a:pt x="116" y="688"/>
                      </a:cubicBezTo>
                      <a:cubicBezTo>
                        <a:pt x="116" y="688"/>
                        <a:pt x="116" y="632"/>
                        <a:pt x="116" y="630"/>
                      </a:cubicBezTo>
                      <a:cubicBezTo>
                        <a:pt x="100" y="556"/>
                        <a:pt x="94" y="475"/>
                        <a:pt x="102" y="442"/>
                      </a:cubicBezTo>
                      <a:cubicBezTo>
                        <a:pt x="107" y="424"/>
                        <a:pt x="122" y="388"/>
                        <a:pt x="143" y="345"/>
                      </a:cubicBezTo>
                      <a:cubicBezTo>
                        <a:pt x="143" y="344"/>
                        <a:pt x="144" y="343"/>
                        <a:pt x="144" y="341"/>
                      </a:cubicBezTo>
                      <a:cubicBezTo>
                        <a:pt x="150" y="320"/>
                        <a:pt x="143" y="306"/>
                        <a:pt x="137" y="298"/>
                      </a:cubicBezTo>
                      <a:cubicBezTo>
                        <a:pt x="129" y="287"/>
                        <a:pt x="115" y="281"/>
                        <a:pt x="97" y="280"/>
                      </a:cubicBezTo>
                      <a:cubicBezTo>
                        <a:pt x="96" y="280"/>
                        <a:pt x="54" y="281"/>
                        <a:pt x="54" y="281"/>
                      </a:cubicBezTo>
                      <a:cubicBezTo>
                        <a:pt x="54" y="281"/>
                        <a:pt x="52" y="279"/>
                        <a:pt x="52" y="278"/>
                      </a:cubicBezTo>
                      <a:cubicBezTo>
                        <a:pt x="51" y="271"/>
                        <a:pt x="51" y="255"/>
                        <a:pt x="56" y="249"/>
                      </a:cubicBezTo>
                      <a:cubicBezTo>
                        <a:pt x="57" y="248"/>
                        <a:pt x="58" y="246"/>
                        <a:pt x="64" y="246"/>
                      </a:cubicBezTo>
                      <a:cubicBezTo>
                        <a:pt x="150" y="247"/>
                        <a:pt x="150" y="247"/>
                        <a:pt x="150" y="247"/>
                      </a:cubicBezTo>
                      <a:cubicBezTo>
                        <a:pt x="152" y="255"/>
                        <a:pt x="159" y="260"/>
                        <a:pt x="167" y="262"/>
                      </a:cubicBezTo>
                      <a:cubicBezTo>
                        <a:pt x="176" y="263"/>
                        <a:pt x="184" y="260"/>
                        <a:pt x="189" y="254"/>
                      </a:cubicBezTo>
                      <a:cubicBezTo>
                        <a:pt x="191" y="252"/>
                        <a:pt x="192" y="251"/>
                        <a:pt x="194" y="249"/>
                      </a:cubicBezTo>
                      <a:cubicBezTo>
                        <a:pt x="249" y="150"/>
                        <a:pt x="271" y="121"/>
                        <a:pt x="287" y="109"/>
                      </a:cubicBezTo>
                      <a:cubicBezTo>
                        <a:pt x="325" y="79"/>
                        <a:pt x="388" y="47"/>
                        <a:pt x="563" y="47"/>
                      </a:cubicBezTo>
                      <a:cubicBezTo>
                        <a:pt x="747" y="47"/>
                        <a:pt x="812" y="84"/>
                        <a:pt x="844" y="108"/>
                      </a:cubicBezTo>
                      <a:cubicBezTo>
                        <a:pt x="867" y="125"/>
                        <a:pt x="885" y="150"/>
                        <a:pt x="941" y="249"/>
                      </a:cubicBezTo>
                      <a:cubicBezTo>
                        <a:pt x="942" y="251"/>
                        <a:pt x="944" y="253"/>
                        <a:pt x="946" y="255"/>
                      </a:cubicBezTo>
                      <a:cubicBezTo>
                        <a:pt x="951" y="261"/>
                        <a:pt x="959" y="263"/>
                        <a:pt x="967" y="262"/>
                      </a:cubicBezTo>
                      <a:cubicBezTo>
                        <a:pt x="975" y="260"/>
                        <a:pt x="982" y="255"/>
                        <a:pt x="985" y="247"/>
                      </a:cubicBezTo>
                      <a:cubicBezTo>
                        <a:pt x="985" y="247"/>
                        <a:pt x="1071" y="246"/>
                        <a:pt x="1071" y="246"/>
                      </a:cubicBezTo>
                      <a:cubicBezTo>
                        <a:pt x="1076" y="246"/>
                        <a:pt x="1078" y="248"/>
                        <a:pt x="1078" y="249"/>
                      </a:cubicBezTo>
                      <a:cubicBezTo>
                        <a:pt x="1083" y="254"/>
                        <a:pt x="1084" y="269"/>
                        <a:pt x="1083" y="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331" name="Freeform 89"/>
                <p:cNvSpPr>
                  <a:spLocks/>
                </p:cNvSpPr>
                <p:nvPr/>
              </p:nvSpPr>
              <p:spPr bwMode="auto">
                <a:xfrm>
                  <a:off x="-1427" y="30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pic>
            <p:nvPicPr>
              <p:cNvPr id="333" name="Picture 332"/>
              <p:cNvPicPr>
                <a:picLocks noChangeAspect="1"/>
              </p:cNvPicPr>
              <p:nvPr/>
            </p:nvPicPr>
            <p:blipFill>
              <a:blip r:embed="rId3"/>
              <a:stretch>
                <a:fillRect/>
              </a:stretch>
            </p:blipFill>
            <p:spPr>
              <a:xfrm>
                <a:off x="5375319" y="2274693"/>
                <a:ext cx="540694" cy="687454"/>
              </a:xfrm>
              <a:prstGeom prst="rect">
                <a:avLst/>
              </a:prstGeom>
            </p:spPr>
          </p:pic>
          <p:pic>
            <p:nvPicPr>
              <p:cNvPr id="334" name="Picture 333"/>
              <p:cNvPicPr>
                <a:picLocks noChangeAspect="1"/>
              </p:cNvPicPr>
              <p:nvPr/>
            </p:nvPicPr>
            <p:blipFill>
              <a:blip r:embed="rId4"/>
              <a:stretch>
                <a:fillRect/>
              </a:stretch>
            </p:blipFill>
            <p:spPr>
              <a:xfrm>
                <a:off x="4483729" y="2691043"/>
                <a:ext cx="1176295" cy="1176295"/>
              </a:xfrm>
              <a:prstGeom prst="rect">
                <a:avLst/>
              </a:prstGeom>
            </p:spPr>
          </p:pic>
        </p:grpSp>
        <p:cxnSp>
          <p:nvCxnSpPr>
            <p:cNvPr id="272" name="Straight Connector 271"/>
            <p:cNvCxnSpPr/>
            <p:nvPr/>
          </p:nvCxnSpPr>
          <p:spPr bwMode="auto">
            <a:xfrm>
              <a:off x="3430358" y="1595984"/>
              <a:ext cx="2277534" cy="0"/>
            </a:xfrm>
            <a:prstGeom prst="line">
              <a:avLst/>
            </a:prstGeom>
            <a:noFill/>
            <a:ln w="9525" cap="flat" cmpd="sng" algn="ctr">
              <a:solidFill>
                <a:schemeClr val="accent3"/>
              </a:solidFill>
              <a:prstDash val="solid"/>
              <a:round/>
              <a:headEnd type="none" w="med" len="med"/>
              <a:tailEnd type="none" w="med" len="med"/>
            </a:ln>
            <a:effectLst/>
          </p:spPr>
        </p:cxnSp>
      </p:grpSp>
      <p:grpSp>
        <p:nvGrpSpPr>
          <p:cNvPr id="10" name="Group 9"/>
          <p:cNvGrpSpPr/>
          <p:nvPr/>
        </p:nvGrpSpPr>
        <p:grpSpPr>
          <a:xfrm>
            <a:off x="5907051" y="1148427"/>
            <a:ext cx="2354008" cy="3617323"/>
            <a:chOff x="5907051" y="1148427"/>
            <a:chExt cx="2354008" cy="3617323"/>
          </a:xfrm>
        </p:grpSpPr>
        <p:sp>
          <p:nvSpPr>
            <p:cNvPr id="271" name="Rectangle 270"/>
            <p:cNvSpPr/>
            <p:nvPr/>
          </p:nvSpPr>
          <p:spPr bwMode="auto">
            <a:xfrm>
              <a:off x="5907051" y="1650533"/>
              <a:ext cx="2354008" cy="3115217"/>
            </a:xfrm>
            <a:prstGeom prst="rect">
              <a:avLst/>
            </a:prstGeom>
            <a:solidFill>
              <a:schemeClr val="accent6">
                <a:alpha val="40000"/>
              </a:schemeClr>
            </a:solidFill>
          </p:spPr>
          <p:txBody>
            <a:bodyPr vert="horz" wrap="square" lIns="68529" tIns="34266" rIns="68529" bIns="34266" numCol="1" rtlCol="0" anchor="ctr" anchorCtr="0" compatLnSpc="1">
              <a:prstTxWarp prst="textNoShape">
                <a:avLst/>
              </a:prstTxWarp>
              <a:noAutofit/>
            </a:bodyPr>
            <a:lstStyle/>
            <a:p>
              <a:pPr algn="ctr" defTabSz="685800"/>
              <a:endParaRPr lang="en-GB" sz="1800" b="1" dirty="0">
                <a:solidFill>
                  <a:prstClr val="white"/>
                </a:solidFill>
              </a:endParaRPr>
            </a:p>
          </p:txBody>
        </p:sp>
        <p:sp>
          <p:nvSpPr>
            <p:cNvPr id="269" name="Rectangle 268"/>
            <p:cNvSpPr/>
            <p:nvPr/>
          </p:nvSpPr>
          <p:spPr bwMode="auto">
            <a:xfrm>
              <a:off x="6058669" y="1148427"/>
              <a:ext cx="2103764" cy="519471"/>
            </a:xfrm>
            <a:prstGeom prst="rect">
              <a:avLst/>
            </a:prstGeom>
            <a:noFill/>
            <a:ln w="9525" cap="flat" cmpd="sng" algn="ctr">
              <a:noFill/>
              <a:prstDash val="solid"/>
              <a:round/>
              <a:headEnd type="none" w="med" len="med"/>
              <a:tailEnd type="none" w="med" len="med"/>
            </a:ln>
            <a:effectLst/>
          </p:spPr>
          <p:txBody>
            <a:bodyPr vert="horz" wrap="square" lIns="91372" tIns="45688" rIns="91372" bIns="45688" numCol="1" rtlCol="0" anchor="ctr" anchorCtr="1" compatLnSpc="1">
              <a:prstTxWarp prst="textNoShape">
                <a:avLst/>
              </a:prstTxWarp>
              <a:noAutofit/>
            </a:bodyPr>
            <a:lstStyle/>
            <a:p>
              <a:pPr marL="0" marR="0" lvl="0" indent="0" algn="ctr" defTabSz="914400" eaLnBrk="1" fontAlgn="base" latinLnBrk="0" hangingPunct="1">
                <a:lnSpc>
                  <a:spcPct val="85000"/>
                </a:lnSpc>
                <a:spcBef>
                  <a:spcPts val="0"/>
                </a:spcBef>
                <a:spcAft>
                  <a:spcPct val="0"/>
                </a:spcAft>
                <a:buClr>
                  <a:prstClr val="white"/>
                </a:buClr>
                <a:buSzTx/>
                <a:buFont typeface="Wingdings" pitchFamily="2" charset="2"/>
                <a:buNone/>
                <a:tabLst/>
                <a:defRPr/>
              </a:pPr>
              <a:r>
                <a:rPr kumimoji="0" lang="en-US" sz="2800" b="0" i="0" u="none" strike="noStrike" kern="0" cap="none" spc="0" normalizeH="0" baseline="0" noProof="0" dirty="0" smtClean="0">
                  <a:ln>
                    <a:noFill/>
                  </a:ln>
                  <a:solidFill>
                    <a:prstClr val="white"/>
                  </a:solidFill>
                  <a:effectLst/>
                  <a:uLnTx/>
                  <a:uFillTx/>
                  <a:latin typeface="Intel Clear Pro"/>
                  <a:cs typeface="Arial" charset="0"/>
                </a:rPr>
                <a:t>Cloud Computing</a:t>
              </a:r>
              <a:endParaRPr kumimoji="0" lang="en-GB" sz="2800" b="0" i="0" u="none" strike="noStrike" kern="0" cap="none" spc="0" normalizeH="0" baseline="0" noProof="0" dirty="0" smtClean="0">
                <a:ln>
                  <a:noFill/>
                </a:ln>
                <a:solidFill>
                  <a:prstClr val="white"/>
                </a:solidFill>
                <a:effectLst/>
                <a:uLnTx/>
                <a:uFillTx/>
                <a:latin typeface="Intel Clear Pro"/>
                <a:cs typeface="Arial" charset="0"/>
              </a:endParaRPr>
            </a:p>
          </p:txBody>
        </p:sp>
        <p:grpSp>
          <p:nvGrpSpPr>
            <p:cNvPr id="151" name="Group 150"/>
            <p:cNvGrpSpPr/>
            <p:nvPr/>
          </p:nvGrpSpPr>
          <p:grpSpPr>
            <a:xfrm>
              <a:off x="6160076" y="2240764"/>
              <a:ext cx="1778084" cy="1763459"/>
              <a:chOff x="3437484" y="1201679"/>
              <a:chExt cx="1982798" cy="1736089"/>
            </a:xfrm>
          </p:grpSpPr>
          <p:sp>
            <p:nvSpPr>
              <p:cNvPr id="152" name="Freeform 5"/>
              <p:cNvSpPr>
                <a:spLocks/>
              </p:cNvSpPr>
              <p:nvPr/>
            </p:nvSpPr>
            <p:spPr bwMode="auto">
              <a:xfrm>
                <a:off x="4470508" y="1693889"/>
                <a:ext cx="949774" cy="595342"/>
              </a:xfrm>
              <a:custGeom>
                <a:avLst/>
                <a:gdLst>
                  <a:gd name="T0" fmla="*/ 217 w 608"/>
                  <a:gd name="T1" fmla="*/ 109 h 381"/>
                  <a:gd name="T2" fmla="*/ 181 w 608"/>
                  <a:gd name="T3" fmla="*/ 103 h 381"/>
                  <a:gd name="T4" fmla="*/ 85 w 608"/>
                  <a:gd name="T5" fmla="*/ 197 h 381"/>
                  <a:gd name="T6" fmla="*/ 85 w 608"/>
                  <a:gd name="T7" fmla="*/ 197 h 381"/>
                  <a:gd name="T8" fmla="*/ 1 w 608"/>
                  <a:gd name="T9" fmla="*/ 286 h 381"/>
                  <a:gd name="T10" fmla="*/ 88 w 608"/>
                  <a:gd name="T11" fmla="*/ 381 h 381"/>
                  <a:gd name="T12" fmla="*/ 502 w 608"/>
                  <a:gd name="T13" fmla="*/ 381 h 381"/>
                  <a:gd name="T14" fmla="*/ 607 w 608"/>
                  <a:gd name="T15" fmla="*/ 277 h 381"/>
                  <a:gd name="T16" fmla="*/ 504 w 608"/>
                  <a:gd name="T17" fmla="*/ 172 h 381"/>
                  <a:gd name="T18" fmla="*/ 489 w 608"/>
                  <a:gd name="T19" fmla="*/ 173 h 381"/>
                  <a:gd name="T20" fmla="*/ 492 w 608"/>
                  <a:gd name="T21" fmla="*/ 144 h 381"/>
                  <a:gd name="T22" fmla="*/ 352 w 608"/>
                  <a:gd name="T23" fmla="*/ 0 h 381"/>
                  <a:gd name="T24" fmla="*/ 210 w 608"/>
                  <a:gd name="T25" fmla="*/ 11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381">
                    <a:moveTo>
                      <a:pt x="217" y="109"/>
                    </a:moveTo>
                    <a:cubicBezTo>
                      <a:pt x="206" y="105"/>
                      <a:pt x="191" y="103"/>
                      <a:pt x="181" y="103"/>
                    </a:cubicBezTo>
                    <a:cubicBezTo>
                      <a:pt x="129" y="103"/>
                      <a:pt x="86" y="145"/>
                      <a:pt x="85" y="197"/>
                    </a:cubicBezTo>
                    <a:cubicBezTo>
                      <a:pt x="85" y="197"/>
                      <a:pt x="85" y="197"/>
                      <a:pt x="85" y="197"/>
                    </a:cubicBezTo>
                    <a:cubicBezTo>
                      <a:pt x="39" y="200"/>
                      <a:pt x="1" y="239"/>
                      <a:pt x="1" y="286"/>
                    </a:cubicBezTo>
                    <a:cubicBezTo>
                      <a:pt x="0" y="335"/>
                      <a:pt x="39" y="380"/>
                      <a:pt x="88" y="381"/>
                    </a:cubicBezTo>
                    <a:cubicBezTo>
                      <a:pt x="502" y="381"/>
                      <a:pt x="502" y="381"/>
                      <a:pt x="502" y="381"/>
                    </a:cubicBezTo>
                    <a:cubicBezTo>
                      <a:pt x="560" y="381"/>
                      <a:pt x="607" y="335"/>
                      <a:pt x="607" y="277"/>
                    </a:cubicBezTo>
                    <a:cubicBezTo>
                      <a:pt x="608" y="220"/>
                      <a:pt x="562" y="173"/>
                      <a:pt x="504" y="172"/>
                    </a:cubicBezTo>
                    <a:cubicBezTo>
                      <a:pt x="499" y="172"/>
                      <a:pt x="494" y="172"/>
                      <a:pt x="489" y="173"/>
                    </a:cubicBezTo>
                    <a:cubicBezTo>
                      <a:pt x="491" y="163"/>
                      <a:pt x="492" y="154"/>
                      <a:pt x="492" y="144"/>
                    </a:cubicBezTo>
                    <a:cubicBezTo>
                      <a:pt x="493" y="65"/>
                      <a:pt x="430" y="1"/>
                      <a:pt x="352" y="0"/>
                    </a:cubicBezTo>
                    <a:cubicBezTo>
                      <a:pt x="285" y="0"/>
                      <a:pt x="225" y="51"/>
                      <a:pt x="210" y="115"/>
                    </a:cubicBezTo>
                  </a:path>
                </a:pathLst>
              </a:custGeom>
              <a:noFill/>
              <a:ln w="44450" cap="flat">
                <a:solidFill>
                  <a:schemeClr val="bg1">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grpSp>
            <p:nvGrpSpPr>
              <p:cNvPr id="153" name="Group 152"/>
              <p:cNvGrpSpPr/>
              <p:nvPr/>
            </p:nvGrpSpPr>
            <p:grpSpPr>
              <a:xfrm>
                <a:off x="3977351" y="1201679"/>
                <a:ext cx="1052783" cy="1736089"/>
                <a:chOff x="554094" y="1499216"/>
                <a:chExt cx="777240" cy="1281706"/>
              </a:xfrm>
            </p:grpSpPr>
            <p:sp>
              <p:nvSpPr>
                <p:cNvPr id="155" name="Round Same Side Corner Rectangle 154"/>
                <p:cNvSpPr/>
                <p:nvPr/>
              </p:nvSpPr>
              <p:spPr bwMode="auto">
                <a:xfrm>
                  <a:off x="589533" y="1499216"/>
                  <a:ext cx="702044" cy="1213411"/>
                </a:xfrm>
                <a:prstGeom prst="round2SameRect">
                  <a:avLst>
                    <a:gd name="adj1" fmla="val 11375"/>
                    <a:gd name="adj2" fmla="val 0"/>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nvGrpSpPr>
                <p:cNvPr id="156" name="Group 155"/>
                <p:cNvGrpSpPr/>
                <p:nvPr/>
              </p:nvGrpSpPr>
              <p:grpSpPr>
                <a:xfrm>
                  <a:off x="641394" y="1538774"/>
                  <a:ext cx="593260" cy="104591"/>
                  <a:chOff x="648652" y="1538774"/>
                  <a:chExt cx="593260" cy="104591"/>
                </a:xfrm>
              </p:grpSpPr>
              <p:sp>
                <p:nvSpPr>
                  <p:cNvPr id="198" name="Freeform 197"/>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9" name="Oval 198"/>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200" name="Oval 199"/>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201" name="Oval 200"/>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57" name="Group 156"/>
                <p:cNvGrpSpPr/>
                <p:nvPr/>
              </p:nvGrpSpPr>
              <p:grpSpPr>
                <a:xfrm>
                  <a:off x="641394" y="1668514"/>
                  <a:ext cx="593260" cy="104591"/>
                  <a:chOff x="648652" y="1538774"/>
                  <a:chExt cx="593260" cy="104591"/>
                </a:xfrm>
              </p:grpSpPr>
              <p:sp>
                <p:nvSpPr>
                  <p:cNvPr id="194" name="Freeform 193"/>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5" name="Oval 194"/>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6" name="Oval 195"/>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7" name="Oval 196"/>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58" name="Group 157"/>
                <p:cNvGrpSpPr/>
                <p:nvPr/>
              </p:nvGrpSpPr>
              <p:grpSpPr>
                <a:xfrm>
                  <a:off x="641394" y="2576695"/>
                  <a:ext cx="593260" cy="104591"/>
                  <a:chOff x="648652" y="1538774"/>
                  <a:chExt cx="593260" cy="104591"/>
                </a:xfrm>
              </p:grpSpPr>
              <p:sp>
                <p:nvSpPr>
                  <p:cNvPr id="190" name="Freeform 189"/>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1" name="Oval 190"/>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2" name="Oval 191"/>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93" name="Oval 192"/>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59" name="Group 158"/>
                <p:cNvGrpSpPr/>
                <p:nvPr/>
              </p:nvGrpSpPr>
              <p:grpSpPr>
                <a:xfrm>
                  <a:off x="641394" y="1798254"/>
                  <a:ext cx="593260" cy="104591"/>
                  <a:chOff x="648652" y="1538774"/>
                  <a:chExt cx="593260" cy="104591"/>
                </a:xfrm>
              </p:grpSpPr>
              <p:sp>
                <p:nvSpPr>
                  <p:cNvPr id="186" name="Freeform 185"/>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7" name="Oval 186"/>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8" name="Oval 187"/>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9" name="Oval 188"/>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60" name="Group 159"/>
                <p:cNvGrpSpPr/>
                <p:nvPr/>
              </p:nvGrpSpPr>
              <p:grpSpPr>
                <a:xfrm>
                  <a:off x="641394" y="1927994"/>
                  <a:ext cx="593260" cy="104591"/>
                  <a:chOff x="648652" y="1538774"/>
                  <a:chExt cx="593260" cy="104591"/>
                </a:xfrm>
              </p:grpSpPr>
              <p:sp>
                <p:nvSpPr>
                  <p:cNvPr id="182" name="Freeform 181"/>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3" name="Oval 182"/>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4" name="Oval 183"/>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5" name="Oval 184"/>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61" name="Group 160"/>
                <p:cNvGrpSpPr/>
                <p:nvPr/>
              </p:nvGrpSpPr>
              <p:grpSpPr>
                <a:xfrm>
                  <a:off x="641394" y="2446954"/>
                  <a:ext cx="593260" cy="104591"/>
                  <a:chOff x="648652" y="1538774"/>
                  <a:chExt cx="593260" cy="104591"/>
                </a:xfrm>
              </p:grpSpPr>
              <p:sp>
                <p:nvSpPr>
                  <p:cNvPr id="178" name="Freeform 177"/>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9" name="Oval 178"/>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0" name="Oval 179"/>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81" name="Oval 180"/>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62" name="Group 161"/>
                <p:cNvGrpSpPr/>
                <p:nvPr/>
              </p:nvGrpSpPr>
              <p:grpSpPr>
                <a:xfrm>
                  <a:off x="641394" y="2317214"/>
                  <a:ext cx="593260" cy="104591"/>
                  <a:chOff x="648652" y="1538774"/>
                  <a:chExt cx="593260" cy="104591"/>
                </a:xfrm>
              </p:grpSpPr>
              <p:sp>
                <p:nvSpPr>
                  <p:cNvPr id="174" name="Freeform 173"/>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5" name="Oval 174"/>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6" name="Oval 175"/>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7" name="Oval 176"/>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63" name="Group 162"/>
                <p:cNvGrpSpPr/>
                <p:nvPr/>
              </p:nvGrpSpPr>
              <p:grpSpPr>
                <a:xfrm>
                  <a:off x="641394" y="2187474"/>
                  <a:ext cx="593260" cy="104591"/>
                  <a:chOff x="648652" y="1538774"/>
                  <a:chExt cx="593260" cy="104591"/>
                </a:xfrm>
              </p:grpSpPr>
              <p:sp>
                <p:nvSpPr>
                  <p:cNvPr id="170" name="Freeform 169"/>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1" name="Oval 170"/>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2" name="Oval 171"/>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73" name="Oval 172"/>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grpSp>
              <p:nvGrpSpPr>
                <p:cNvPr id="164" name="Group 163"/>
                <p:cNvGrpSpPr/>
                <p:nvPr/>
              </p:nvGrpSpPr>
              <p:grpSpPr>
                <a:xfrm>
                  <a:off x="641394" y="2057734"/>
                  <a:ext cx="593260" cy="104591"/>
                  <a:chOff x="648652" y="1538774"/>
                  <a:chExt cx="593260" cy="104591"/>
                </a:xfrm>
              </p:grpSpPr>
              <p:sp>
                <p:nvSpPr>
                  <p:cNvPr id="166" name="Freeform 165"/>
                  <p:cNvSpPr/>
                  <p:nvPr/>
                </p:nvSpPr>
                <p:spPr bwMode="auto">
                  <a:xfrm>
                    <a:off x="648652" y="1538774"/>
                    <a:ext cx="593260" cy="104591"/>
                  </a:xfrm>
                  <a:custGeom>
                    <a:avLst/>
                    <a:gdLst>
                      <a:gd name="connsiteX0" fmla="*/ 43018 w 593260"/>
                      <a:gd name="connsiteY0" fmla="*/ 25908 h 104591"/>
                      <a:gd name="connsiteX1" fmla="*/ 16631 w 593260"/>
                      <a:gd name="connsiteY1" fmla="*/ 52295 h 104591"/>
                      <a:gd name="connsiteX2" fmla="*/ 43018 w 593260"/>
                      <a:gd name="connsiteY2" fmla="*/ 78682 h 104591"/>
                      <a:gd name="connsiteX3" fmla="*/ 69405 w 593260"/>
                      <a:gd name="connsiteY3" fmla="*/ 52295 h 104591"/>
                      <a:gd name="connsiteX4" fmla="*/ 43018 w 593260"/>
                      <a:gd name="connsiteY4" fmla="*/ 25908 h 104591"/>
                      <a:gd name="connsiteX5" fmla="*/ 0 w 593260"/>
                      <a:gd name="connsiteY5" fmla="*/ 0 h 104591"/>
                      <a:gd name="connsiteX6" fmla="*/ 593260 w 593260"/>
                      <a:gd name="connsiteY6" fmla="*/ 0 h 104591"/>
                      <a:gd name="connsiteX7" fmla="*/ 593260 w 593260"/>
                      <a:gd name="connsiteY7" fmla="*/ 104591 h 104591"/>
                      <a:gd name="connsiteX8" fmla="*/ 0 w 593260"/>
                      <a:gd name="connsiteY8" fmla="*/ 104591 h 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260" h="104591">
                        <a:moveTo>
                          <a:pt x="43018" y="25908"/>
                        </a:moveTo>
                        <a:cubicBezTo>
                          <a:pt x="28445" y="25908"/>
                          <a:pt x="16631" y="37722"/>
                          <a:pt x="16631" y="52295"/>
                        </a:cubicBezTo>
                        <a:cubicBezTo>
                          <a:pt x="16631" y="66868"/>
                          <a:pt x="28445" y="78682"/>
                          <a:pt x="43018" y="78682"/>
                        </a:cubicBezTo>
                        <a:cubicBezTo>
                          <a:pt x="57591" y="78682"/>
                          <a:pt x="69405" y="66868"/>
                          <a:pt x="69405" y="52295"/>
                        </a:cubicBezTo>
                        <a:cubicBezTo>
                          <a:pt x="69405" y="37722"/>
                          <a:pt x="57591" y="25908"/>
                          <a:pt x="43018" y="25908"/>
                        </a:cubicBezTo>
                        <a:close/>
                        <a:moveTo>
                          <a:pt x="0" y="0"/>
                        </a:moveTo>
                        <a:lnTo>
                          <a:pt x="593260" y="0"/>
                        </a:lnTo>
                        <a:lnTo>
                          <a:pt x="593260" y="104591"/>
                        </a:lnTo>
                        <a:lnTo>
                          <a:pt x="0" y="104591"/>
                        </a:lnTo>
                        <a:close/>
                      </a:path>
                    </a:pathLst>
                  </a:custGeom>
                  <a:solidFill>
                    <a:schemeClr val="tx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67" name="Oval 166"/>
                  <p:cNvSpPr/>
                  <p:nvPr/>
                </p:nvSpPr>
                <p:spPr bwMode="auto">
                  <a:xfrm>
                    <a:off x="1030643"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68" name="Oval 167"/>
                  <p:cNvSpPr/>
                  <p:nvPr/>
                </p:nvSpPr>
                <p:spPr bwMode="auto">
                  <a:xfrm>
                    <a:off x="1099221" y="1564682"/>
                    <a:ext cx="52774" cy="52774"/>
                  </a:xfrm>
                  <a:prstGeom prst="ellipse">
                    <a:avLst/>
                  </a:prstGeom>
                  <a:solidFill>
                    <a:srgbClr val="8DC8E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sp>
                <p:nvSpPr>
                  <p:cNvPr id="169" name="Oval 168"/>
                  <p:cNvSpPr/>
                  <p:nvPr/>
                </p:nvSpPr>
                <p:spPr bwMode="auto">
                  <a:xfrm>
                    <a:off x="1167800" y="1564682"/>
                    <a:ext cx="52774" cy="52774"/>
                  </a:xfrm>
                  <a:prstGeom prst="ellipse">
                    <a:avLst/>
                  </a:prstGeom>
                  <a:solidFill>
                    <a:srgbClr val="00AEE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sp>
              <p:nvSpPr>
                <p:cNvPr id="165" name="Rounded Rectangle 164"/>
                <p:cNvSpPr/>
                <p:nvPr/>
              </p:nvSpPr>
              <p:spPr bwMode="auto">
                <a:xfrm>
                  <a:off x="554094" y="2725235"/>
                  <a:ext cx="777240" cy="55687"/>
                </a:xfrm>
                <a:prstGeom prst="roundRect">
                  <a:avLst/>
                </a:prstGeom>
                <a:solidFill>
                  <a:schemeClr val="tx1">
                    <a:lumMod val="9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
                      <a:prstClr val="black"/>
                    </a:buClr>
                    <a:buSzTx/>
                    <a:buFont typeface="Wingdings" pitchFamily="2" charset="2"/>
                    <a:buNone/>
                    <a:tabLst/>
                    <a:defRPr/>
                  </a:pPr>
                  <a:endParaRPr kumimoji="0" lang="en-US" sz="1050" b="0" i="0" u="none" strike="noStrike" kern="0" cap="none" spc="0" normalizeH="0" baseline="0" noProof="0" dirty="0" smtClean="0">
                    <a:ln>
                      <a:noFill/>
                    </a:ln>
                    <a:solidFill>
                      <a:prstClr val="white"/>
                    </a:solidFill>
                    <a:effectLst/>
                    <a:uLnTx/>
                    <a:uFillTx/>
                    <a:latin typeface="Arial" charset="0"/>
                    <a:cs typeface="Arial" charset="0"/>
                  </a:endParaRPr>
                </a:p>
              </p:txBody>
            </p:sp>
          </p:grpSp>
          <p:sp>
            <p:nvSpPr>
              <p:cNvPr id="154" name="Freeform 10"/>
              <p:cNvSpPr>
                <a:spLocks/>
              </p:cNvSpPr>
              <p:nvPr/>
            </p:nvSpPr>
            <p:spPr bwMode="auto">
              <a:xfrm>
                <a:off x="3437484" y="1929945"/>
                <a:ext cx="1218402" cy="766288"/>
              </a:xfrm>
              <a:custGeom>
                <a:avLst/>
                <a:gdLst>
                  <a:gd name="T0" fmla="*/ 278 w 780"/>
                  <a:gd name="T1" fmla="*/ 140 h 490"/>
                  <a:gd name="T2" fmla="*/ 452 w 780"/>
                  <a:gd name="T3" fmla="*/ 1 h 490"/>
                  <a:gd name="T4" fmla="*/ 632 w 780"/>
                  <a:gd name="T5" fmla="*/ 185 h 490"/>
                  <a:gd name="T6" fmla="*/ 627 w 780"/>
                  <a:gd name="T7" fmla="*/ 223 h 490"/>
                  <a:gd name="T8" fmla="*/ 647 w 780"/>
                  <a:gd name="T9" fmla="*/ 222 h 490"/>
                  <a:gd name="T10" fmla="*/ 779 w 780"/>
                  <a:gd name="T11" fmla="*/ 357 h 490"/>
                  <a:gd name="T12" fmla="*/ 644 w 780"/>
                  <a:gd name="T13" fmla="*/ 489 h 490"/>
                  <a:gd name="T14" fmla="*/ 112 w 780"/>
                  <a:gd name="T15" fmla="*/ 489 h 490"/>
                  <a:gd name="T16" fmla="*/ 1 w 780"/>
                  <a:gd name="T17" fmla="*/ 368 h 490"/>
                  <a:gd name="T18" fmla="*/ 109 w 780"/>
                  <a:gd name="T19" fmla="*/ 254 h 490"/>
                  <a:gd name="T20" fmla="*/ 109 w 780"/>
                  <a:gd name="T21" fmla="*/ 253 h 490"/>
                  <a:gd name="T22" fmla="*/ 231 w 780"/>
                  <a:gd name="T23" fmla="*/ 133 h 490"/>
                  <a:gd name="T24" fmla="*/ 278 w 780"/>
                  <a:gd name="T25" fmla="*/ 14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0" h="490">
                    <a:moveTo>
                      <a:pt x="278" y="140"/>
                    </a:moveTo>
                    <a:cubicBezTo>
                      <a:pt x="297" y="58"/>
                      <a:pt x="366" y="0"/>
                      <a:pt x="452" y="1"/>
                    </a:cubicBezTo>
                    <a:cubicBezTo>
                      <a:pt x="552" y="2"/>
                      <a:pt x="633" y="85"/>
                      <a:pt x="632" y="185"/>
                    </a:cubicBezTo>
                    <a:cubicBezTo>
                      <a:pt x="632" y="198"/>
                      <a:pt x="630" y="211"/>
                      <a:pt x="627" y="223"/>
                    </a:cubicBezTo>
                    <a:cubicBezTo>
                      <a:pt x="634" y="222"/>
                      <a:pt x="641" y="222"/>
                      <a:pt x="647" y="222"/>
                    </a:cubicBezTo>
                    <a:cubicBezTo>
                      <a:pt x="721" y="222"/>
                      <a:pt x="780" y="283"/>
                      <a:pt x="779" y="357"/>
                    </a:cubicBezTo>
                    <a:cubicBezTo>
                      <a:pt x="779" y="431"/>
                      <a:pt x="718" y="490"/>
                      <a:pt x="644" y="489"/>
                    </a:cubicBezTo>
                    <a:cubicBezTo>
                      <a:pt x="112" y="489"/>
                      <a:pt x="112" y="489"/>
                      <a:pt x="112" y="489"/>
                    </a:cubicBezTo>
                    <a:cubicBezTo>
                      <a:pt x="49" y="489"/>
                      <a:pt x="0" y="431"/>
                      <a:pt x="1" y="368"/>
                    </a:cubicBezTo>
                    <a:cubicBezTo>
                      <a:pt x="1" y="307"/>
                      <a:pt x="49" y="258"/>
                      <a:pt x="109" y="254"/>
                    </a:cubicBezTo>
                    <a:cubicBezTo>
                      <a:pt x="109" y="253"/>
                      <a:pt x="109" y="253"/>
                      <a:pt x="109" y="253"/>
                    </a:cubicBezTo>
                    <a:cubicBezTo>
                      <a:pt x="110" y="186"/>
                      <a:pt x="165" y="135"/>
                      <a:pt x="231" y="133"/>
                    </a:cubicBezTo>
                    <a:cubicBezTo>
                      <a:pt x="261" y="132"/>
                      <a:pt x="264" y="135"/>
                      <a:pt x="278" y="140"/>
                    </a:cubicBezTo>
                    <a:close/>
                  </a:path>
                </a:pathLst>
              </a:custGeom>
              <a:solidFill>
                <a:schemeClr val="bg1">
                  <a:lumMod val="40000"/>
                  <a:lumOff val="60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charset="0"/>
                  <a:cs typeface="Arial" charset="0"/>
                </a:endParaRPr>
              </a:p>
            </p:txBody>
          </p:sp>
        </p:grpSp>
        <p:cxnSp>
          <p:nvCxnSpPr>
            <p:cNvPr id="273" name="Straight Connector 272"/>
            <p:cNvCxnSpPr/>
            <p:nvPr/>
          </p:nvCxnSpPr>
          <p:spPr bwMode="auto">
            <a:xfrm>
              <a:off x="5945288" y="1595984"/>
              <a:ext cx="2277534" cy="0"/>
            </a:xfrm>
            <a:prstGeom prst="line">
              <a:avLst/>
            </a:prstGeom>
            <a:noFill/>
            <a:ln w="9525" cap="flat" cmpd="sng" algn="ctr">
              <a:solidFill>
                <a:schemeClr val="accent3"/>
              </a:solidFill>
              <a:prstDash val="solid"/>
              <a:round/>
              <a:headEnd type="none" w="med" len="med"/>
              <a:tailEnd type="none" w="med" len="med"/>
            </a:ln>
            <a:effectLst/>
          </p:spPr>
        </p:cxnSp>
      </p:grpSp>
      <p:sp>
        <p:nvSpPr>
          <p:cNvPr id="268" name="Slide Number Placeholder 3"/>
          <p:cNvSpPr txBox="1">
            <a:spLocks/>
          </p:cNvSpPr>
          <p:nvPr/>
        </p:nvSpPr>
        <p:spPr>
          <a:xfrm>
            <a:off x="5730875" y="4705350"/>
            <a:ext cx="3413125" cy="438150"/>
          </a:xfrm>
          <a:prstGeom prst="rect">
            <a:avLst/>
          </a:prstGeom>
        </p:spPr>
        <p:txBody>
          <a:bodyPr anchor="ctr"/>
          <a:lstStyle>
            <a:defPPr>
              <a:defRPr lang="en-US"/>
            </a:defPPr>
            <a:lvl1pPr marL="0" algn="r" defTabSz="501206" rtl="0" eaLnBrk="1" latinLnBrk="0" hangingPunct="1">
              <a:defRPr sz="1000" kern="1200">
                <a:solidFill>
                  <a:schemeClr val="tx1">
                    <a:lumMod val="85000"/>
                  </a:schemeClr>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defTabSz="801929"/>
            <a:r>
              <a:rPr lang="en-US" dirty="0" smtClean="0"/>
              <a:t>5</a:t>
            </a:r>
            <a:endParaRPr lang="en-US" dirty="0"/>
          </a:p>
        </p:txBody>
      </p:sp>
    </p:spTree>
    <p:extLst>
      <p:ext uri="{BB962C8B-B14F-4D97-AF65-F5344CB8AC3E}">
        <p14:creationId xmlns:p14="http://schemas.microsoft.com/office/powerpoint/2010/main" val="2973813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ntel multi di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67645" y="2970298"/>
            <a:ext cx="2004350" cy="1795562"/>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298176" y="303941"/>
            <a:ext cx="8547653" cy="874189"/>
          </a:xfrm>
          <a:prstGeom prst="rect">
            <a:avLst/>
          </a:prstGeom>
          <a:extLst/>
        </p:spPr>
        <p:txBody>
          <a:bodyPr anchor="ctr"/>
          <a:lstStyle>
            <a:defPPr>
              <a:defRPr lang="en-US"/>
            </a:defPPr>
            <a:lvl1pPr algn="ctr" defTabSz="914400" eaLnBrk="1" hangingPunct="1">
              <a:lnSpc>
                <a:spcPct val="90000"/>
              </a:lnSpc>
              <a:defRPr sz="4400" kern="0">
                <a:solidFill>
                  <a:prstClr val="white"/>
                </a:solidFill>
                <a:effectLst/>
                <a:latin typeface="+mj-lt"/>
                <a:ea typeface="+mj-ea"/>
                <a:cs typeface="+mj-cs"/>
              </a:defRPr>
            </a:lvl1pPr>
            <a:lvl2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2pPr>
            <a:lvl3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3pPr>
            <a:lvl4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4pPr>
            <a:lvl5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5pPr>
            <a:lvl6pPr marL="400924"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6pPr>
            <a:lvl7pPr marL="80184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7pPr>
            <a:lvl8pPr marL="1202773"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8pPr>
            <a:lvl9pPr marL="160369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9pPr>
          </a:lstStyle>
          <a:p>
            <a:pPr>
              <a:lnSpc>
                <a:spcPct val="75000"/>
              </a:lnSpc>
            </a:pPr>
            <a:r>
              <a:rPr lang="en-US" sz="4500" dirty="0">
                <a:ea typeface="Intel Clear Pro" panose="020B0804020202060201" pitchFamily="34" charset="0"/>
                <a:cs typeface="Intel Clear Pro" panose="020B0804020202060201" pitchFamily="34" charset="0"/>
              </a:rPr>
              <a:t>Intel Labs Research Agenda</a:t>
            </a:r>
          </a:p>
          <a:p>
            <a:pPr>
              <a:lnSpc>
                <a:spcPct val="75000"/>
              </a:lnSpc>
            </a:pPr>
            <a:r>
              <a:rPr lang="en-US" sz="1750" dirty="0">
                <a:solidFill>
                  <a:schemeClr val="accent3"/>
                </a:solidFill>
                <a:latin typeface="+mn-lt"/>
              </a:rPr>
              <a:t>Deliver breakthrough innovations to fuel Intel’s growth and technology leadership</a:t>
            </a:r>
            <a:endParaRPr lang="en-US" sz="1750" dirty="0">
              <a:solidFill>
                <a:schemeClr val="accent3"/>
              </a:solidFill>
              <a:latin typeface="+mn-lt"/>
              <a:ea typeface="Intel Clear Pro" panose="020B0804020202060201" pitchFamily="34" charset="0"/>
              <a:cs typeface="Intel Clear Pro" panose="020B0804020202060201" pitchFamily="34" charset="0"/>
            </a:endParaRPr>
          </a:p>
        </p:txBody>
      </p:sp>
      <p:grpSp>
        <p:nvGrpSpPr>
          <p:cNvPr id="2" name="Group 1"/>
          <p:cNvGrpSpPr/>
          <p:nvPr/>
        </p:nvGrpSpPr>
        <p:grpSpPr>
          <a:xfrm>
            <a:off x="837404" y="1227319"/>
            <a:ext cx="7497698" cy="3697106"/>
            <a:chOff x="527491" y="943164"/>
            <a:chExt cx="8117524" cy="4002743"/>
          </a:xfrm>
          <a:effectLst>
            <a:outerShdw blurRad="50800" dist="38100" dir="2700000" algn="tl" rotWithShape="0">
              <a:prstClr val="black">
                <a:alpha val="40000"/>
              </a:prstClr>
            </a:outerShdw>
          </a:effectLst>
        </p:grpSpPr>
        <p:sp>
          <p:nvSpPr>
            <p:cNvPr id="17" name="Freeform 16"/>
            <p:cNvSpPr/>
            <p:nvPr/>
          </p:nvSpPr>
          <p:spPr>
            <a:xfrm>
              <a:off x="6514911" y="2694304"/>
              <a:ext cx="2130104" cy="217540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solidFill>
              <a:schemeClr val="bg1">
                <a:lumMod val="20000"/>
                <a:lumOff val="80000"/>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Novel Integration</a:t>
              </a:r>
            </a:p>
          </p:txBody>
        </p:sp>
        <p:grpSp>
          <p:nvGrpSpPr>
            <p:cNvPr id="6" name="Group 5"/>
            <p:cNvGrpSpPr/>
            <p:nvPr/>
          </p:nvGrpSpPr>
          <p:grpSpPr>
            <a:xfrm>
              <a:off x="860631" y="943164"/>
              <a:ext cx="6785999" cy="4002743"/>
              <a:chOff x="1439190" y="1509060"/>
              <a:chExt cx="10857600" cy="6404388"/>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90" y="4997881"/>
                <a:ext cx="2350491" cy="2350492"/>
              </a:xfrm>
              <a:prstGeom prst="ellipse">
                <a:avLst/>
              </a:prstGeom>
              <a:ln>
                <a:noFill/>
              </a:ln>
              <a:effectLst>
                <a:softEdge rad="112500"/>
              </a:effectLst>
            </p:spPr>
          </p:pic>
          <p:pic>
            <p:nvPicPr>
              <p:cNvPr id="42" name="Picture 41"/>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a:ext>
                </a:extLst>
              </a:blip>
              <a:srcRect l="18841" t="250" r="19116" b="-250"/>
              <a:stretch/>
            </p:blipFill>
            <p:spPr>
              <a:xfrm>
                <a:off x="6056285" y="2278921"/>
                <a:ext cx="2275152" cy="2249450"/>
              </a:xfrm>
              <a:prstGeom prst="ellipse">
                <a:avLst/>
              </a:prstGeom>
              <a:noFill/>
              <a:ln>
                <a:noFill/>
              </a:ln>
              <a:effectLst>
                <a:softEdge rad="127000"/>
              </a:effectLst>
            </p:spPr>
          </p:pic>
          <p:sp>
            <p:nvSpPr>
              <p:cNvPr id="14" name="Freeform 13"/>
              <p:cNvSpPr/>
              <p:nvPr/>
            </p:nvSpPr>
            <p:spPr>
              <a:xfrm>
                <a:off x="5620848" y="160341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Compute</a:t>
                </a:r>
              </a:p>
            </p:txBody>
          </p:sp>
          <p:pic>
            <p:nvPicPr>
              <p:cNvPr id="59" name="Picture 5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35255" y="4997881"/>
                <a:ext cx="2366988" cy="2350492"/>
              </a:xfrm>
              <a:prstGeom prst="ellipse">
                <a:avLst/>
              </a:prstGeom>
              <a:ln>
                <a:noFill/>
              </a:ln>
              <a:effectLst>
                <a:softEdge rad="112500"/>
              </a:effectLst>
            </p:spPr>
          </p:pic>
          <p:pic>
            <p:nvPicPr>
              <p:cNvPr id="60" name="Picture 5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861495" y="4923256"/>
                <a:ext cx="2335039" cy="2499742"/>
              </a:xfrm>
              <a:prstGeom prst="ellipse">
                <a:avLst/>
              </a:prstGeom>
              <a:ln>
                <a:noFill/>
              </a:ln>
              <a:effectLst>
                <a:softEdge rad="112500"/>
              </a:effectLst>
            </p:spPr>
          </p:pic>
          <p:pic>
            <p:nvPicPr>
              <p:cNvPr id="61" name="Picture 60"/>
              <p:cNvPicPr>
                <a:picLocks noChangeAspect="1"/>
              </p:cNvPicPr>
              <p:nvPr/>
            </p:nvPicPr>
            <p:blipFill rotWithShape="1">
              <a:blip r:embed="rId7"/>
              <a:srcRect t="3126" r="23609"/>
              <a:stretch/>
            </p:blipFill>
            <p:spPr>
              <a:xfrm>
                <a:off x="9141731" y="1879256"/>
                <a:ext cx="2901952" cy="2740250"/>
              </a:xfrm>
              <a:prstGeom prst="ellipse">
                <a:avLst/>
              </a:prstGeom>
              <a:ln>
                <a:noFill/>
              </a:ln>
              <a:effectLst>
                <a:softEdge rad="279400"/>
              </a:effectLst>
            </p:spPr>
          </p:pic>
          <p:pic>
            <p:nvPicPr>
              <p:cNvPr id="1026" name="Picture 2" descr="http://coinjournal.net/wp-content/uploads/2016/01/network-globe-shutterstoc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9276" y="2029236"/>
                <a:ext cx="2765566" cy="2628991"/>
              </a:xfrm>
              <a:prstGeom prst="ellipse">
                <a:avLst/>
              </a:prstGeom>
              <a:ln>
                <a:noFill/>
              </a:ln>
              <a:effectLst>
                <a:softEdge rad="292100"/>
              </a:effectLst>
              <a:extLst>
                <a:ext uri="{909E8E84-426E-40DD-AFC4-6F175D3DCCD1}">
                  <a14:hiddenFill xmlns:a14="http://schemas.microsoft.com/office/drawing/2010/main">
                    <a:solidFill>
                      <a:srgbClr val="FFFFFF"/>
                    </a:solidFill>
                  </a14:hiddenFill>
                </a:ext>
              </a:extLst>
            </p:spPr>
          </p:pic>
          <p:sp>
            <p:nvSpPr>
              <p:cNvPr id="15" name="Freeform 14"/>
              <p:cNvSpPr/>
              <p:nvPr/>
            </p:nvSpPr>
            <p:spPr>
              <a:xfrm>
                <a:off x="7324932" y="4432806"/>
                <a:ext cx="3408165" cy="348064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err="1">
                    <a:effectLst>
                      <a:outerShdw blurRad="38100" dist="38100" dir="2700000" algn="tl">
                        <a:srgbClr val="000000">
                          <a:alpha val="43137"/>
                        </a:srgbClr>
                      </a:outerShdw>
                    </a:effectLst>
                    <a:latin typeface="+mj-lt"/>
                  </a:rPr>
                  <a:t>Sensemaking</a:t>
                </a:r>
                <a:endParaRPr lang="en-US" sz="2600" b="1" dirty="0">
                  <a:effectLst>
                    <a:outerShdw blurRad="38100" dist="38100" dir="2700000" algn="tl">
                      <a:srgbClr val="000000">
                        <a:alpha val="43137"/>
                      </a:srgbClr>
                    </a:outerShdw>
                  </a:effectLst>
                  <a:latin typeface="+mj-lt"/>
                </a:endParaRPr>
              </a:p>
            </p:txBody>
          </p:sp>
          <p:sp>
            <p:nvSpPr>
              <p:cNvPr id="13" name="Freeform 12"/>
              <p:cNvSpPr/>
              <p:nvPr/>
            </p:nvSpPr>
            <p:spPr>
              <a:xfrm>
                <a:off x="4140858" y="4432805"/>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Security</a:t>
                </a:r>
              </a:p>
            </p:txBody>
          </p:sp>
          <p:sp>
            <p:nvSpPr>
              <p:cNvPr id="12" name="Freeform 11"/>
              <p:cNvSpPr/>
              <p:nvPr/>
            </p:nvSpPr>
            <p:spPr>
              <a:xfrm>
                <a:off x="2457977" y="160341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Communication</a:t>
                </a:r>
              </a:p>
            </p:txBody>
          </p:sp>
          <p:sp>
            <p:nvSpPr>
              <p:cNvPr id="16" name="Freeform 15"/>
              <p:cNvSpPr/>
              <p:nvPr/>
            </p:nvSpPr>
            <p:spPr>
              <a:xfrm>
                <a:off x="8888625" y="1509060"/>
                <a:ext cx="3408165" cy="3480643"/>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Systems</a:t>
                </a:r>
              </a:p>
            </p:txBody>
          </p:sp>
        </p:grpSp>
        <p:sp>
          <p:nvSpPr>
            <p:cNvPr id="18" name="Freeform 17"/>
            <p:cNvSpPr/>
            <p:nvPr/>
          </p:nvSpPr>
          <p:spPr>
            <a:xfrm>
              <a:off x="527491" y="2770505"/>
              <a:ext cx="2130104" cy="2175402"/>
            </a:xfrm>
            <a:custGeom>
              <a:avLst/>
              <a:gdLst>
                <a:gd name="connsiteX0" fmla="*/ 0 w 2681407"/>
                <a:gd name="connsiteY0" fmla="*/ 1340701 h 2681401"/>
                <a:gd name="connsiteX1" fmla="*/ 1340704 w 2681407"/>
                <a:gd name="connsiteY1" fmla="*/ 0 h 2681401"/>
                <a:gd name="connsiteX2" fmla="*/ 2681408 w 2681407"/>
                <a:gd name="connsiteY2" fmla="*/ 1340701 h 2681401"/>
                <a:gd name="connsiteX3" fmla="*/ 1340704 w 2681407"/>
                <a:gd name="connsiteY3" fmla="*/ 2681402 h 2681401"/>
                <a:gd name="connsiteX4" fmla="*/ 0 w 2681407"/>
                <a:gd name="connsiteY4" fmla="*/ 1340701 h 268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407" h="2681401">
                  <a:moveTo>
                    <a:pt x="0" y="1340701"/>
                  </a:moveTo>
                  <a:cubicBezTo>
                    <a:pt x="0" y="600252"/>
                    <a:pt x="600254" y="0"/>
                    <a:pt x="1340704" y="0"/>
                  </a:cubicBezTo>
                  <a:cubicBezTo>
                    <a:pt x="2081154" y="0"/>
                    <a:pt x="2681408" y="600252"/>
                    <a:pt x="2681408" y="1340701"/>
                  </a:cubicBezTo>
                  <a:cubicBezTo>
                    <a:pt x="2681408" y="2081150"/>
                    <a:pt x="2081154" y="2681402"/>
                    <a:pt x="1340704" y="2681402"/>
                  </a:cubicBezTo>
                  <a:cubicBezTo>
                    <a:pt x="600254" y="2681402"/>
                    <a:pt x="0" y="2081150"/>
                    <a:pt x="0" y="1340701"/>
                  </a:cubicBezTo>
                  <a:close/>
                </a:path>
              </a:pathLst>
            </a:custGeom>
            <a:solidFill>
              <a:schemeClr val="bg1">
                <a:lumMod val="20000"/>
                <a:lumOff val="80000"/>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90671" tIns="290670" rIns="290671" bIns="290670" numCol="1" spcCol="1270" anchor="ctr" anchorCtr="0">
              <a:noAutofit/>
            </a:bodyPr>
            <a:lstStyle/>
            <a:p>
              <a:pPr algn="ctr" defTabSz="527831">
                <a:lnSpc>
                  <a:spcPct val="70000"/>
                </a:lnSpc>
              </a:pPr>
              <a:r>
                <a:rPr lang="en-US" sz="2600" b="1" dirty="0">
                  <a:effectLst>
                    <a:outerShdw blurRad="38100" dist="38100" dir="2700000" algn="tl">
                      <a:srgbClr val="000000">
                        <a:alpha val="43137"/>
                      </a:srgbClr>
                    </a:outerShdw>
                  </a:effectLst>
                  <a:latin typeface="+mj-lt"/>
                </a:rPr>
                <a:t>Moore’s</a:t>
              </a:r>
            </a:p>
            <a:p>
              <a:pPr algn="ctr" defTabSz="527831">
                <a:lnSpc>
                  <a:spcPct val="70000"/>
                </a:lnSpc>
              </a:pPr>
              <a:r>
                <a:rPr lang="en-US" sz="2600" b="1" dirty="0">
                  <a:effectLst>
                    <a:outerShdw blurRad="38100" dist="38100" dir="2700000" algn="tl">
                      <a:srgbClr val="000000">
                        <a:alpha val="43137"/>
                      </a:srgbClr>
                    </a:outerShdw>
                  </a:effectLst>
                  <a:latin typeface="+mj-lt"/>
                </a:rPr>
                <a:t>Law</a:t>
              </a:r>
            </a:p>
          </p:txBody>
        </p:sp>
      </p:grpSp>
      <p:sp>
        <p:nvSpPr>
          <p:cNvPr id="7" name="Slide Number Placeholder 6"/>
          <p:cNvSpPr>
            <a:spLocks noGrp="1"/>
          </p:cNvSpPr>
          <p:nvPr>
            <p:ph type="sldNum" sz="quarter" idx="4294967295"/>
          </p:nvPr>
        </p:nvSpPr>
        <p:spPr>
          <a:xfrm>
            <a:off x="5730875" y="4705350"/>
            <a:ext cx="3413125" cy="438150"/>
          </a:xfrm>
          <a:prstGeom prst="rect">
            <a:avLst/>
          </a:prstGeom>
        </p:spPr>
        <p:txBody>
          <a:bodyPr/>
          <a:lstStyle/>
          <a:p>
            <a:pPr defTabSz="801929"/>
            <a:fld id="{7957AEE3-981B-FB40-ACA5-A2DED1DE527A}" type="slidenum">
              <a:rPr lang="en-US" smtClean="0"/>
              <a:pPr defTabSz="801929"/>
              <a:t>7</a:t>
            </a:fld>
            <a:endParaRPr lang="en-US" dirty="0"/>
          </a:p>
        </p:txBody>
      </p:sp>
    </p:spTree>
    <p:extLst>
      <p:ext uri="{BB962C8B-B14F-4D97-AF65-F5344CB8AC3E}">
        <p14:creationId xmlns:p14="http://schemas.microsoft.com/office/powerpoint/2010/main" val="42767642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10’s of Billions Connected Devices</a:t>
            </a:r>
            <a:endParaRPr lang="en-US" dirty="0"/>
          </a:p>
        </p:txBody>
      </p:sp>
      <p:sp>
        <p:nvSpPr>
          <p:cNvPr id="2" name="Slide Number Placeholder 1"/>
          <p:cNvSpPr>
            <a:spLocks noGrp="1"/>
          </p:cNvSpPr>
          <p:nvPr>
            <p:ph type="sldNum" sz="quarter" idx="4294967295"/>
          </p:nvPr>
        </p:nvSpPr>
        <p:spPr>
          <a:xfrm>
            <a:off x="5730875" y="4667250"/>
            <a:ext cx="3413125" cy="438150"/>
          </a:xfrm>
          <a:prstGeom prst="rect">
            <a:avLst/>
          </a:prstGeom>
        </p:spPr>
        <p:txBody>
          <a:bodyPr/>
          <a:lstStyle/>
          <a:p>
            <a:pPr defTabSz="801929"/>
            <a:fld id="{7957AEE3-981B-FB40-ACA5-A2DED1DE527A}" type="slidenum">
              <a:rPr lang="en-US" smtClean="0"/>
              <a:pPr defTabSz="801929"/>
              <a:t>8</a:t>
            </a:fld>
            <a:endParaRPr lang="en-US" dirty="0"/>
          </a:p>
        </p:txBody>
      </p:sp>
      <p:sp>
        <p:nvSpPr>
          <p:cNvPr id="19" name="Title 1"/>
          <p:cNvSpPr txBox="1">
            <a:spLocks/>
          </p:cNvSpPr>
          <p:nvPr/>
        </p:nvSpPr>
        <p:spPr>
          <a:xfrm>
            <a:off x="679270" y="253591"/>
            <a:ext cx="7393577" cy="1143000"/>
          </a:xfrm>
          <a:prstGeom prst="rect">
            <a:avLst/>
          </a:prstGeom>
          <a:effectLst>
            <a:outerShdw blurRad="50800" dist="38100" dir="2700000" algn="tl" rotWithShape="0">
              <a:prstClr val="black">
                <a:alpha val="40000"/>
              </a:prstClr>
            </a:outerShdw>
          </a:effectLst>
        </p:spPr>
        <p:txBody>
          <a:bodyPr/>
          <a:lstStyle>
            <a:lvl1pPr algn="ctr" rtl="0" eaLnBrk="1" fontAlgn="base" hangingPunct="1">
              <a:lnSpc>
                <a:spcPct val="90000"/>
              </a:lnSpc>
              <a:spcBef>
                <a:spcPct val="0"/>
              </a:spcBef>
              <a:spcAft>
                <a:spcPct val="0"/>
              </a:spcAft>
              <a:defRPr sz="36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a:lstStyle>
          <a:p>
            <a:pPr defTabSz="914400"/>
            <a:endParaRPr lang="en-US" sz="6000" b="1" kern="0" dirty="0">
              <a:latin typeface="+mj-lt"/>
            </a:endParaRPr>
          </a:p>
        </p:txBody>
      </p:sp>
      <p:sp>
        <p:nvSpPr>
          <p:cNvPr id="13" name="Round Same Side Corner Rectangle 14"/>
          <p:cNvSpPr/>
          <p:nvPr/>
        </p:nvSpPr>
        <p:spPr bwMode="auto">
          <a:xfrm>
            <a:off x="1089047" y="3066781"/>
            <a:ext cx="3246999" cy="1715192"/>
          </a:xfrm>
          <a:prstGeom prst="rect">
            <a:avLst/>
          </a:prstGeom>
          <a:solidFill>
            <a:schemeClr val="bg1">
              <a:alpha val="79000"/>
            </a:schemeClr>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marL="228600" indent="-114300" fontAlgn="base">
              <a:lnSpc>
                <a:spcPct val="95000"/>
              </a:lnSpc>
              <a:spcBef>
                <a:spcPct val="30000"/>
              </a:spcBef>
              <a:spcAft>
                <a:spcPct val="0"/>
              </a:spcAft>
              <a:buClr>
                <a:schemeClr val="tx1"/>
              </a:buClr>
              <a:buFont typeface="Arial" panose="020B0604020202020204" pitchFamily="34" charset="0"/>
              <a:buChar char="•"/>
            </a:pPr>
            <a:r>
              <a:rPr lang="en-US" sz="1400" dirty="0"/>
              <a:t>Accurate </a:t>
            </a:r>
            <a:r>
              <a:rPr lang="en-US" sz="1400" dirty="0" smtClean="0"/>
              <a:t>positioning &amp; </a:t>
            </a:r>
            <a:r>
              <a:rPr lang="en-US" sz="1400" dirty="0"/>
              <a:t>mapping</a:t>
            </a:r>
          </a:p>
          <a:p>
            <a:pPr marL="228600" indent="-114300" fontAlgn="base">
              <a:lnSpc>
                <a:spcPct val="95000"/>
              </a:lnSpc>
              <a:spcBef>
                <a:spcPct val="30000"/>
              </a:spcBef>
              <a:spcAft>
                <a:spcPct val="0"/>
              </a:spcAft>
              <a:buClr>
                <a:schemeClr val="tx1"/>
              </a:buClr>
              <a:buFont typeface="Arial" panose="020B0604020202020204" pitchFamily="34" charset="0"/>
              <a:buChar char="•"/>
            </a:pPr>
            <a:r>
              <a:rPr lang="en-US" sz="1400" dirty="0"/>
              <a:t>Highly reliable connectivity link</a:t>
            </a:r>
          </a:p>
          <a:p>
            <a:pPr marL="228600" indent="-114300" fontAlgn="base">
              <a:lnSpc>
                <a:spcPct val="95000"/>
              </a:lnSpc>
              <a:spcBef>
                <a:spcPct val="30000"/>
              </a:spcBef>
              <a:spcAft>
                <a:spcPct val="0"/>
              </a:spcAft>
              <a:buClr>
                <a:schemeClr val="tx1"/>
              </a:buClr>
              <a:buFont typeface="Arial" panose="020B0604020202020204" pitchFamily="34" charset="0"/>
              <a:buChar char="•"/>
            </a:pPr>
            <a:r>
              <a:rPr lang="en-US" sz="1400" dirty="0"/>
              <a:t>Environmentally context </a:t>
            </a:r>
            <a:r>
              <a:rPr lang="en-US" sz="1400" dirty="0" smtClean="0"/>
              <a:t>aware</a:t>
            </a:r>
          </a:p>
          <a:p>
            <a:pPr marL="228600" indent="-114300" fontAlgn="base">
              <a:lnSpc>
                <a:spcPct val="95000"/>
              </a:lnSpc>
              <a:spcBef>
                <a:spcPct val="30000"/>
              </a:spcBef>
              <a:spcAft>
                <a:spcPct val="0"/>
              </a:spcAft>
              <a:buClr>
                <a:schemeClr val="tx1"/>
              </a:buClr>
              <a:buFont typeface="Arial" panose="020B0604020202020204" pitchFamily="34" charset="0"/>
              <a:buChar char="•"/>
            </a:pPr>
            <a:r>
              <a:rPr lang="en-US" sz="1400" dirty="0"/>
              <a:t>Distributed </a:t>
            </a:r>
            <a:r>
              <a:rPr lang="en-US" sz="1400" dirty="0" smtClean="0"/>
              <a:t>intelligence</a:t>
            </a:r>
            <a:endParaRPr lang="en-US" sz="1400" dirty="0"/>
          </a:p>
          <a:p>
            <a:pPr marL="228600" indent="-114300" fontAlgn="base">
              <a:lnSpc>
                <a:spcPct val="95000"/>
              </a:lnSpc>
              <a:spcBef>
                <a:spcPct val="30000"/>
              </a:spcBef>
              <a:spcAft>
                <a:spcPct val="0"/>
              </a:spcAft>
              <a:buClr>
                <a:schemeClr val="tx1"/>
              </a:buClr>
              <a:buFont typeface="Arial" panose="020B0604020202020204" pitchFamily="34" charset="0"/>
              <a:buChar char="•"/>
            </a:pPr>
            <a:r>
              <a:rPr lang="en-US" sz="1400" dirty="0"/>
              <a:t>Cooperative networking</a:t>
            </a:r>
          </a:p>
          <a:p>
            <a:pPr marL="228600" indent="-114300" fontAlgn="base">
              <a:lnSpc>
                <a:spcPct val="95000"/>
              </a:lnSpc>
              <a:spcBef>
                <a:spcPct val="30000"/>
              </a:spcBef>
              <a:spcAft>
                <a:spcPct val="0"/>
              </a:spcAft>
              <a:buClr>
                <a:schemeClr val="tx1"/>
              </a:buClr>
              <a:buFont typeface="Arial" panose="020B0604020202020204" pitchFamily="34" charset="0"/>
              <a:buChar char="•"/>
            </a:pPr>
            <a:endParaRPr lang="en-US" sz="1400" dirty="0"/>
          </a:p>
        </p:txBody>
      </p:sp>
      <p:sp>
        <p:nvSpPr>
          <p:cNvPr id="15" name="Round Same Side Corner Rectangle 14"/>
          <p:cNvSpPr/>
          <p:nvPr/>
        </p:nvSpPr>
        <p:spPr bwMode="auto">
          <a:xfrm>
            <a:off x="1089047" y="2699222"/>
            <a:ext cx="3246999" cy="362719"/>
          </a:xfrm>
          <a:prstGeom prst="rect">
            <a:avLst/>
          </a:prstGeom>
          <a:solidFill>
            <a:srgbClr val="FFC000"/>
          </a:solidFill>
          <a:ln w="15875" cap="flat" cmpd="sng" algn="ctr">
            <a:noFill/>
            <a:prstDash val="solid"/>
            <a:round/>
            <a:headEnd type="none" w="med" len="med"/>
            <a:tailEnd type="none" w="med" len="med"/>
          </a:ln>
          <a:effectLst/>
        </p:spPr>
        <p:txBody>
          <a:bodyPr vert="horz" wrap="square" lIns="68529" tIns="34266" rIns="68529" bIns="34266" numCol="1" rtlCol="0" anchor="ctr"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2400" dirty="0" smtClean="0">
                <a:effectLst>
                  <a:outerShdw blurRad="38100" dist="38100" dir="2700000" algn="tl">
                    <a:srgbClr val="000000">
                      <a:alpha val="43137"/>
                    </a:srgbClr>
                  </a:outerShdw>
                </a:effectLst>
                <a:latin typeface="+mj-lt"/>
              </a:rPr>
              <a:t>X2X Communication</a:t>
            </a:r>
            <a:endParaRPr lang="en-US" sz="2400" dirty="0">
              <a:effectLst>
                <a:outerShdw blurRad="38100" dist="38100" dir="2700000" algn="tl">
                  <a:srgbClr val="000000">
                    <a:alpha val="43137"/>
                  </a:srgbClr>
                </a:outerShdw>
              </a:effectLst>
              <a:latin typeface="+mj-lt"/>
            </a:endParaRPr>
          </a:p>
        </p:txBody>
      </p:sp>
      <p:grpSp>
        <p:nvGrpSpPr>
          <p:cNvPr id="20" name="Group 19"/>
          <p:cNvGrpSpPr/>
          <p:nvPr/>
        </p:nvGrpSpPr>
        <p:grpSpPr>
          <a:xfrm>
            <a:off x="1089048" y="1075144"/>
            <a:ext cx="3247661" cy="1564479"/>
            <a:chOff x="7590225" y="1244193"/>
            <a:chExt cx="3646215" cy="2286896"/>
          </a:xfrm>
        </p:grpSpPr>
        <p:sp>
          <p:nvSpPr>
            <p:cNvPr id="21" name="Rectangle 20"/>
            <p:cNvSpPr/>
            <p:nvPr/>
          </p:nvSpPr>
          <p:spPr bwMode="auto">
            <a:xfrm>
              <a:off x="7590225" y="3470129"/>
              <a:ext cx="3646215" cy="6096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 name="Rectangle 21"/>
            <p:cNvSpPr/>
            <p:nvPr/>
          </p:nvSpPr>
          <p:spPr bwMode="auto">
            <a:xfrm>
              <a:off x="7590225" y="1244193"/>
              <a:ext cx="3646215" cy="60960"/>
            </a:xfrm>
            <a:prstGeom prst="rect">
              <a:avLst/>
            </a:prstGeom>
            <a:solidFill>
              <a:schemeClr val="accent3"/>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3" name="Rectangle 22"/>
            <p:cNvSpPr/>
            <p:nvPr/>
          </p:nvSpPr>
          <p:spPr>
            <a:xfrm>
              <a:off x="7590225" y="2384433"/>
              <a:ext cx="3645472" cy="10289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r>
                <a:rPr lang="en-IE" sz="2800" b="1" dirty="0">
                  <a:solidFill>
                    <a:prstClr val="white"/>
                  </a:solidFill>
                  <a:latin typeface="+mj-lt"/>
                </a:rPr>
                <a:t>Defining “i” of IOT</a:t>
              </a:r>
            </a:p>
          </p:txBody>
        </p:sp>
        <p:sp>
          <p:nvSpPr>
            <p:cNvPr id="24" name="Rectangle 23"/>
            <p:cNvSpPr/>
            <p:nvPr/>
          </p:nvSpPr>
          <p:spPr>
            <a:xfrm>
              <a:off x="7590225" y="1361887"/>
              <a:ext cx="3645472" cy="96581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r>
                <a:rPr lang="en-IE" sz="2800" b="1" dirty="0" smtClean="0">
                  <a:solidFill>
                    <a:prstClr val="white"/>
                  </a:solidFill>
                  <a:latin typeface="+mj-lt"/>
                </a:rPr>
                <a:t>Bandwidth and Density</a:t>
              </a:r>
              <a:endParaRPr lang="en-IE" sz="2800" b="1" dirty="0">
                <a:solidFill>
                  <a:prstClr val="white"/>
                </a:solidFill>
                <a:latin typeface="+mj-lt"/>
              </a:endParaRPr>
            </a:p>
          </p:txBody>
        </p:sp>
      </p:grpSp>
      <p:grpSp>
        <p:nvGrpSpPr>
          <p:cNvPr id="6" name="Group 5"/>
          <p:cNvGrpSpPr/>
          <p:nvPr/>
        </p:nvGrpSpPr>
        <p:grpSpPr>
          <a:xfrm>
            <a:off x="4740552" y="1023031"/>
            <a:ext cx="3596426" cy="3179052"/>
            <a:chOff x="1159632" y="1460679"/>
            <a:chExt cx="3596426" cy="3298532"/>
          </a:xfrm>
        </p:grpSpPr>
        <p:sp>
          <p:nvSpPr>
            <p:cNvPr id="35" name="Rectangle 34"/>
            <p:cNvSpPr/>
            <p:nvPr/>
          </p:nvSpPr>
          <p:spPr bwMode="auto">
            <a:xfrm>
              <a:off x="1159632" y="3500704"/>
              <a:ext cx="1706263" cy="125850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endParaRPr lang="en-US" sz="2800" b="1">
                <a:solidFill>
                  <a:prstClr val="white"/>
                </a:solidFill>
                <a:latin typeface="+mj-lt"/>
              </a:endParaRPr>
            </a:p>
          </p:txBody>
        </p:sp>
        <p:sp>
          <p:nvSpPr>
            <p:cNvPr id="36" name="Rectangle 35"/>
            <p:cNvSpPr/>
            <p:nvPr/>
          </p:nvSpPr>
          <p:spPr bwMode="auto">
            <a:xfrm>
              <a:off x="3049795" y="3500704"/>
              <a:ext cx="1706263" cy="125850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endParaRPr lang="en-US" sz="2800" b="1">
                <a:solidFill>
                  <a:prstClr val="white"/>
                </a:solidFill>
                <a:latin typeface="+mj-lt"/>
              </a:endParaRPr>
            </a:p>
          </p:txBody>
        </p:sp>
        <p:sp>
          <p:nvSpPr>
            <p:cNvPr id="3" name="Rectangle 2"/>
            <p:cNvSpPr/>
            <p:nvPr/>
          </p:nvSpPr>
          <p:spPr bwMode="auto">
            <a:xfrm>
              <a:off x="1159632" y="1501423"/>
              <a:ext cx="3586507" cy="1948386"/>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316538"/>
              <a:endParaRPr lang="en-US" sz="2800" b="1">
                <a:solidFill>
                  <a:prstClr val="white"/>
                </a:solidFill>
                <a:latin typeface="+mj-lt"/>
              </a:endParaRPr>
            </a:p>
          </p:txBody>
        </p:sp>
        <p:pic>
          <p:nvPicPr>
            <p:cNvPr id="25" name="Picture 24" descr="5G_INT_autonomouscar_birdview.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9632" y="1914364"/>
              <a:ext cx="3585684" cy="1535444"/>
            </a:xfrm>
            <a:prstGeom prst="rect">
              <a:avLst/>
            </a:prstGeom>
          </p:spPr>
        </p:pic>
        <p:sp>
          <p:nvSpPr>
            <p:cNvPr id="29" name="TextBox 28"/>
            <p:cNvSpPr txBox="1"/>
            <p:nvPr/>
          </p:nvSpPr>
          <p:spPr>
            <a:xfrm>
              <a:off x="3074904" y="3517768"/>
              <a:ext cx="1663510" cy="523220"/>
            </a:xfrm>
            <a:prstGeom prst="rect">
              <a:avLst/>
            </a:prstGeom>
            <a:noFill/>
          </p:spPr>
          <p:txBody>
            <a:bodyPr wrap="square" rtlCol="0">
              <a:spAutoFit/>
            </a:bodyPr>
            <a:lstStyle>
              <a:defPPr>
                <a:defRPr lang="en-US"/>
              </a:defPPr>
              <a:lvl1pPr algn="ctr">
                <a:defRPr sz="2400">
                  <a:latin typeface="+mj-lt"/>
                </a:defRPr>
              </a:lvl1pPr>
            </a:lstStyle>
            <a:p>
              <a:pPr>
                <a:lnSpc>
                  <a:spcPct val="70000"/>
                </a:lnSpc>
              </a:pPr>
              <a:r>
                <a:rPr lang="en-US" sz="2000" dirty="0" smtClean="0"/>
                <a:t>Intelligent</a:t>
              </a:r>
              <a:br>
                <a:rPr lang="en-US" sz="2000" dirty="0" smtClean="0"/>
              </a:br>
              <a:r>
                <a:rPr lang="en-US" sz="2000" dirty="0" smtClean="0"/>
                <a:t>Home </a:t>
              </a:r>
              <a:r>
                <a:rPr lang="en-US" sz="2000" dirty="0"/>
                <a:t>Network</a:t>
              </a:r>
            </a:p>
          </p:txBody>
        </p:sp>
        <p:sp>
          <p:nvSpPr>
            <p:cNvPr id="30" name="TextBox 29"/>
            <p:cNvSpPr txBox="1"/>
            <p:nvPr/>
          </p:nvSpPr>
          <p:spPr>
            <a:xfrm>
              <a:off x="1282378" y="3511697"/>
              <a:ext cx="1460769" cy="523220"/>
            </a:xfrm>
            <a:prstGeom prst="rect">
              <a:avLst/>
            </a:prstGeom>
            <a:noFill/>
          </p:spPr>
          <p:txBody>
            <a:bodyPr wrap="square" rtlCol="0">
              <a:spAutoFit/>
            </a:bodyPr>
            <a:lstStyle>
              <a:defPPr>
                <a:defRPr lang="en-US"/>
              </a:defPPr>
              <a:lvl1pPr algn="ctr">
                <a:defRPr sz="2400">
                  <a:latin typeface="+mj-lt"/>
                </a:defRPr>
              </a:lvl1pPr>
            </a:lstStyle>
            <a:p>
              <a:pPr>
                <a:lnSpc>
                  <a:spcPct val="70000"/>
                </a:lnSpc>
              </a:pPr>
              <a:r>
                <a:rPr lang="en-US" sz="2000" dirty="0" smtClean="0"/>
                <a:t>IoT</a:t>
              </a:r>
              <a:r>
                <a:rPr lang="en-US" sz="2000" dirty="0"/>
                <a:t/>
              </a:r>
              <a:br>
                <a:rPr lang="en-US" sz="2000" dirty="0"/>
              </a:br>
              <a:r>
                <a:rPr lang="en-US" sz="2000" dirty="0" smtClean="0"/>
                <a:t>Systems</a:t>
              </a:r>
              <a:endParaRPr lang="en-US" sz="2000" dirty="0"/>
            </a:p>
          </p:txBody>
        </p:sp>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59632" y="4003502"/>
              <a:ext cx="1706263" cy="755709"/>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9796" y="4003502"/>
              <a:ext cx="1704558" cy="755709"/>
            </a:xfrm>
            <a:prstGeom prst="rect">
              <a:avLst/>
            </a:prstGeom>
          </p:spPr>
        </p:pic>
        <p:sp>
          <p:nvSpPr>
            <p:cNvPr id="34" name="TextBox 33"/>
            <p:cNvSpPr txBox="1"/>
            <p:nvPr/>
          </p:nvSpPr>
          <p:spPr>
            <a:xfrm>
              <a:off x="1563474" y="1460679"/>
              <a:ext cx="2778822" cy="461665"/>
            </a:xfrm>
            <a:prstGeom prst="rect">
              <a:avLst/>
            </a:prstGeom>
            <a:noFill/>
          </p:spPr>
          <p:txBody>
            <a:bodyPr wrap="square" rtlCol="0">
              <a:spAutoFit/>
            </a:bodyPr>
            <a:lstStyle/>
            <a:p>
              <a:pPr algn="ctr"/>
              <a:r>
                <a:rPr lang="en-US" sz="2400" dirty="0" smtClean="0">
                  <a:latin typeface="+mj-lt"/>
                </a:rPr>
                <a:t>Autonomous Systems</a:t>
              </a:r>
              <a:endParaRPr lang="en-US" sz="2400" dirty="0">
                <a:latin typeface="+mj-lt"/>
              </a:endParaRPr>
            </a:p>
          </p:txBody>
        </p:sp>
      </p:grpSp>
    </p:spTree>
    <p:extLst>
      <p:ext uri="{BB962C8B-B14F-4D97-AF65-F5344CB8AC3E}">
        <p14:creationId xmlns:p14="http://schemas.microsoft.com/office/powerpoint/2010/main" val="4466209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p:cNvSpPr>
          <p:nvPr/>
        </p:nvSpPr>
        <p:spPr bwMode="auto">
          <a:xfrm>
            <a:off x="769897" y="14509"/>
            <a:ext cx="7519494" cy="857250"/>
          </a:xfrm>
          <a:prstGeom prst="rect">
            <a:avLst/>
          </a:prstGeom>
        </p:spPr>
        <p:txBody>
          <a:bodyPr anchor="ctr"/>
          <a:lstStyle>
            <a:defPPr>
              <a:defRPr lang="en-US"/>
            </a:defPPr>
            <a:lvl1pPr algn="ctr" defTabSz="914400" eaLnBrk="1" hangingPunct="1">
              <a:lnSpc>
                <a:spcPct val="90000"/>
              </a:lnSpc>
              <a:defRPr sz="4400" kern="0">
                <a:solidFill>
                  <a:prstClr val="white"/>
                </a:solidFill>
                <a:effectLst/>
                <a:latin typeface="+mj-lt"/>
                <a:ea typeface="+mj-ea"/>
                <a:cs typeface="+mj-cs"/>
              </a:defRPr>
            </a:lvl1pPr>
            <a:lvl2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2pPr>
            <a:lvl3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3pPr>
            <a:lvl4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4pPr>
            <a:lvl5pPr algn="ctr" eaLnBrk="1" hangingPunct="1">
              <a:lnSpc>
                <a:spcPct val="90000"/>
              </a:lnSpc>
              <a:defRPr sz="2800">
                <a:effectLst>
                  <a:outerShdw blurRad="38100" dist="38100" dir="2700000" algn="tl">
                    <a:srgbClr val="000000"/>
                  </a:outerShdw>
                </a:effectLst>
                <a:latin typeface="Neo Sans Intel Medium" pitchFamily="34" charset="0"/>
                <a:cs typeface="Arial" charset="0"/>
              </a:defRPr>
            </a:lvl5pPr>
            <a:lvl6pPr marL="400924"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6pPr>
            <a:lvl7pPr marL="80184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7pPr>
            <a:lvl8pPr marL="1202773"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8pPr>
            <a:lvl9pPr marL="1603698" algn="ctr" fontAlgn="base">
              <a:lnSpc>
                <a:spcPct val="90000"/>
              </a:lnSpc>
              <a:spcBef>
                <a:spcPct val="0"/>
              </a:spcBef>
              <a:spcAft>
                <a:spcPct val="0"/>
              </a:spcAft>
              <a:defRPr sz="2800">
                <a:effectLst>
                  <a:outerShdw blurRad="38100" dist="38100" dir="2700000" algn="tl">
                    <a:srgbClr val="000000"/>
                  </a:outerShdw>
                </a:effectLst>
                <a:latin typeface="Neo Sans Intel Medium" pitchFamily="34" charset="0"/>
                <a:cs typeface="Arial" charset="0"/>
              </a:defRPr>
            </a:lvl9pPr>
          </a:lstStyle>
          <a:p>
            <a:pPr>
              <a:lnSpc>
                <a:spcPct val="70000"/>
              </a:lnSpc>
            </a:pPr>
            <a:endParaRPr lang="en-US" sz="3750" dirty="0">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4" name="Title 3"/>
          <p:cNvSpPr>
            <a:spLocks noGrp="1"/>
          </p:cNvSpPr>
          <p:nvPr>
            <p:ph type="title"/>
          </p:nvPr>
        </p:nvSpPr>
        <p:spPr/>
        <p:txBody>
          <a:bodyPr/>
          <a:lstStyle/>
          <a:p>
            <a:r>
              <a:rPr lang="en-US" dirty="0" smtClean="0"/>
              <a:t>Autonomous Driving</a:t>
            </a:r>
            <a:endParaRPr lang="en-US" dirty="0"/>
          </a:p>
        </p:txBody>
      </p:sp>
      <p:sp>
        <p:nvSpPr>
          <p:cNvPr id="8" name="Slide Number Placeholder 7"/>
          <p:cNvSpPr>
            <a:spLocks noGrp="1"/>
          </p:cNvSpPr>
          <p:nvPr>
            <p:ph type="sldNum" sz="quarter" idx="4294967295"/>
          </p:nvPr>
        </p:nvSpPr>
        <p:spPr>
          <a:xfrm>
            <a:off x="5730875" y="4705350"/>
            <a:ext cx="3413125" cy="438150"/>
          </a:xfrm>
          <a:prstGeom prst="rect">
            <a:avLst/>
          </a:prstGeom>
        </p:spPr>
        <p:txBody>
          <a:bodyPr/>
          <a:lstStyle/>
          <a:p>
            <a:pPr defTabSz="801929"/>
            <a:fld id="{7957AEE3-981B-FB40-ACA5-A2DED1DE527A}" type="slidenum">
              <a:rPr lang="en-US" smtClean="0"/>
              <a:pPr defTabSz="801929"/>
              <a:t>9</a:t>
            </a:fld>
            <a:endParaRPr lang="en-US" dirty="0"/>
          </a:p>
        </p:txBody>
      </p:sp>
      <p:sp>
        <p:nvSpPr>
          <p:cNvPr id="49" name="Round Same Side Corner Rectangle 14"/>
          <p:cNvSpPr/>
          <p:nvPr/>
        </p:nvSpPr>
        <p:spPr bwMode="auto">
          <a:xfrm>
            <a:off x="652382" y="3576297"/>
            <a:ext cx="2564474" cy="939343"/>
          </a:xfrm>
          <a:prstGeom prst="rect">
            <a:avLst/>
          </a:prstGeom>
          <a:solidFill>
            <a:schemeClr val="bg1">
              <a:alpha val="79000"/>
            </a:schemeClr>
          </a:solidFill>
          <a:ln w="15875" cap="flat" cmpd="sng" algn="ctr">
            <a:noFill/>
            <a:prstDash val="solid"/>
            <a:round/>
            <a:headEnd type="none" w="med" len="med"/>
            <a:tailEnd type="none" w="med" len="med"/>
          </a:ln>
          <a:effectLst/>
        </p:spPr>
        <p:txBody>
          <a:bodyPr vert="horz" wrap="square" lIns="68529" tIns="34266" rIns="68529" bIns="34266" numCol="1" rtlCol="0" anchor="ctr"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600" dirty="0" smtClean="0"/>
              <a:t>Cameras</a:t>
            </a:r>
          </a:p>
          <a:p>
            <a:pPr algn="ctr" fontAlgn="base">
              <a:lnSpc>
                <a:spcPct val="95000"/>
              </a:lnSpc>
              <a:spcBef>
                <a:spcPct val="30000"/>
              </a:spcBef>
              <a:spcAft>
                <a:spcPct val="0"/>
              </a:spcAft>
              <a:buClr>
                <a:schemeClr val="tx1"/>
              </a:buClr>
              <a:buFont typeface="Wingdings" pitchFamily="2" charset="2"/>
              <a:buNone/>
            </a:pPr>
            <a:r>
              <a:rPr lang="en-US" sz="1600" dirty="0" smtClean="0"/>
              <a:t>Radar</a:t>
            </a:r>
          </a:p>
          <a:p>
            <a:pPr algn="ctr" fontAlgn="base">
              <a:lnSpc>
                <a:spcPct val="95000"/>
              </a:lnSpc>
              <a:spcBef>
                <a:spcPct val="30000"/>
              </a:spcBef>
              <a:spcAft>
                <a:spcPct val="0"/>
              </a:spcAft>
              <a:buClr>
                <a:schemeClr val="tx1"/>
              </a:buClr>
              <a:buFont typeface="Wingdings" pitchFamily="2" charset="2"/>
              <a:buNone/>
            </a:pPr>
            <a:r>
              <a:rPr lang="en-US" sz="1600" dirty="0" smtClean="0"/>
              <a:t>LiDAR</a:t>
            </a:r>
          </a:p>
        </p:txBody>
      </p:sp>
      <p:sp>
        <p:nvSpPr>
          <p:cNvPr id="53" name="Round Same Side Corner Rectangle 14"/>
          <p:cNvSpPr/>
          <p:nvPr/>
        </p:nvSpPr>
        <p:spPr bwMode="auto">
          <a:xfrm>
            <a:off x="652382" y="3233747"/>
            <a:ext cx="2564474" cy="342550"/>
          </a:xfrm>
          <a:prstGeom prst="rect">
            <a:avLst/>
          </a:prstGeom>
          <a:solidFill>
            <a:srgbClr val="FFC000"/>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800" dirty="0" smtClean="0">
                <a:effectLst>
                  <a:outerShdw blurRad="38100" dist="38100" dir="2700000" algn="tl">
                    <a:srgbClr val="000000">
                      <a:alpha val="43137"/>
                    </a:srgbClr>
                  </a:outerShdw>
                </a:effectLst>
                <a:latin typeface="+mj-lt"/>
              </a:rPr>
              <a:t>Sense the environment</a:t>
            </a:r>
            <a:endParaRPr lang="en-US" sz="1800" dirty="0">
              <a:effectLst>
                <a:outerShdw blurRad="38100" dist="38100" dir="2700000" algn="tl">
                  <a:srgbClr val="000000">
                    <a:alpha val="43137"/>
                  </a:srgbClr>
                </a:outerShdw>
              </a:effectLst>
              <a:latin typeface="+mj-lt"/>
            </a:endParaRPr>
          </a:p>
        </p:txBody>
      </p:sp>
      <p:sp>
        <p:nvSpPr>
          <p:cNvPr id="55" name="Round Same Side Corner Rectangle 14"/>
          <p:cNvSpPr/>
          <p:nvPr/>
        </p:nvSpPr>
        <p:spPr bwMode="auto">
          <a:xfrm>
            <a:off x="5944584" y="3540359"/>
            <a:ext cx="2564474" cy="939343"/>
          </a:xfrm>
          <a:prstGeom prst="rect">
            <a:avLst/>
          </a:prstGeom>
          <a:solidFill>
            <a:schemeClr val="bg1">
              <a:alpha val="79000"/>
            </a:schemeClr>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600" dirty="0" smtClean="0"/>
              <a:t>Platform</a:t>
            </a:r>
          </a:p>
          <a:p>
            <a:pPr algn="ctr" fontAlgn="base">
              <a:lnSpc>
                <a:spcPct val="95000"/>
              </a:lnSpc>
              <a:spcBef>
                <a:spcPct val="30000"/>
              </a:spcBef>
              <a:spcAft>
                <a:spcPct val="0"/>
              </a:spcAft>
              <a:buClr>
                <a:schemeClr val="tx1"/>
              </a:buClr>
              <a:buFont typeface="Wingdings" pitchFamily="2" charset="2"/>
              <a:buNone/>
            </a:pPr>
            <a:r>
              <a:rPr lang="en-US" sz="1600" dirty="0" smtClean="0"/>
              <a:t>Communications</a:t>
            </a:r>
          </a:p>
          <a:p>
            <a:pPr algn="ctr" fontAlgn="base">
              <a:lnSpc>
                <a:spcPct val="95000"/>
              </a:lnSpc>
              <a:spcBef>
                <a:spcPct val="30000"/>
              </a:spcBef>
              <a:spcAft>
                <a:spcPct val="0"/>
              </a:spcAft>
              <a:buClr>
                <a:schemeClr val="tx1"/>
              </a:buClr>
              <a:buFont typeface="Wingdings" pitchFamily="2" charset="2"/>
              <a:buNone/>
            </a:pPr>
            <a:r>
              <a:rPr lang="en-US" sz="1600" dirty="0" smtClean="0"/>
              <a:t>Analytics</a:t>
            </a:r>
            <a:endParaRPr lang="en-US" sz="1600" dirty="0"/>
          </a:p>
        </p:txBody>
      </p:sp>
      <p:sp>
        <p:nvSpPr>
          <p:cNvPr id="59" name="Round Same Side Corner Rectangle 14"/>
          <p:cNvSpPr/>
          <p:nvPr/>
        </p:nvSpPr>
        <p:spPr bwMode="auto">
          <a:xfrm>
            <a:off x="5944584" y="3218367"/>
            <a:ext cx="2564474" cy="342550"/>
          </a:xfrm>
          <a:prstGeom prst="rect">
            <a:avLst/>
          </a:prstGeom>
          <a:solidFill>
            <a:srgbClr val="FFC000"/>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800" dirty="0" smtClean="0">
                <a:effectLst>
                  <a:outerShdw blurRad="38100" dist="38100" dir="2700000" algn="tl">
                    <a:srgbClr val="000000">
                      <a:alpha val="43137"/>
                    </a:srgbClr>
                  </a:outerShdw>
                </a:effectLst>
                <a:latin typeface="+mj-lt"/>
              </a:rPr>
              <a:t>Security</a:t>
            </a:r>
            <a:endParaRPr lang="en-US" sz="1800" dirty="0">
              <a:effectLst>
                <a:outerShdw blurRad="38100" dist="38100" dir="2700000" algn="tl">
                  <a:srgbClr val="000000">
                    <a:alpha val="43137"/>
                  </a:srgbClr>
                </a:outerShdw>
              </a:effectLst>
              <a:latin typeface="+mj-lt"/>
            </a:endParaRPr>
          </a:p>
        </p:txBody>
      </p:sp>
      <p:sp>
        <p:nvSpPr>
          <p:cNvPr id="70" name="Round Same Side Corner Rectangle 14"/>
          <p:cNvSpPr/>
          <p:nvPr/>
        </p:nvSpPr>
        <p:spPr bwMode="auto">
          <a:xfrm>
            <a:off x="3298483" y="3569306"/>
            <a:ext cx="2564474" cy="939343"/>
          </a:xfrm>
          <a:prstGeom prst="rect">
            <a:avLst/>
          </a:prstGeom>
          <a:solidFill>
            <a:schemeClr val="bg1">
              <a:alpha val="79000"/>
            </a:schemeClr>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600" dirty="0" smtClean="0"/>
              <a:t>Vehicles</a:t>
            </a:r>
          </a:p>
          <a:p>
            <a:pPr algn="ctr" fontAlgn="base">
              <a:lnSpc>
                <a:spcPct val="95000"/>
              </a:lnSpc>
              <a:spcBef>
                <a:spcPct val="30000"/>
              </a:spcBef>
              <a:spcAft>
                <a:spcPct val="0"/>
              </a:spcAft>
              <a:buClr>
                <a:schemeClr val="tx1"/>
              </a:buClr>
              <a:buFont typeface="Wingdings" pitchFamily="2" charset="2"/>
              <a:buNone/>
            </a:pPr>
            <a:r>
              <a:rPr lang="en-US" sz="1600" dirty="0" smtClean="0"/>
              <a:t>Infrastructure</a:t>
            </a:r>
          </a:p>
          <a:p>
            <a:pPr algn="ctr" fontAlgn="base">
              <a:lnSpc>
                <a:spcPct val="95000"/>
              </a:lnSpc>
              <a:spcBef>
                <a:spcPct val="30000"/>
              </a:spcBef>
              <a:spcAft>
                <a:spcPct val="0"/>
              </a:spcAft>
              <a:buClr>
                <a:schemeClr val="tx1"/>
              </a:buClr>
              <a:buFont typeface="Wingdings" pitchFamily="2" charset="2"/>
              <a:buNone/>
            </a:pPr>
            <a:r>
              <a:rPr lang="en-US" sz="1600" dirty="0" smtClean="0"/>
              <a:t>Cloud</a:t>
            </a:r>
            <a:endParaRPr lang="en-US" sz="1600" dirty="0"/>
          </a:p>
        </p:txBody>
      </p:sp>
      <p:sp>
        <p:nvSpPr>
          <p:cNvPr id="71" name="Round Same Side Corner Rectangle 14"/>
          <p:cNvSpPr/>
          <p:nvPr/>
        </p:nvSpPr>
        <p:spPr bwMode="auto">
          <a:xfrm>
            <a:off x="3298483" y="3226756"/>
            <a:ext cx="2564474" cy="342550"/>
          </a:xfrm>
          <a:prstGeom prst="rect">
            <a:avLst/>
          </a:prstGeom>
          <a:solidFill>
            <a:srgbClr val="FFC000"/>
          </a:solidFill>
          <a:ln w="1587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fontAlgn="base">
              <a:lnSpc>
                <a:spcPct val="95000"/>
              </a:lnSpc>
              <a:spcBef>
                <a:spcPct val="30000"/>
              </a:spcBef>
              <a:spcAft>
                <a:spcPct val="0"/>
              </a:spcAft>
              <a:buClr>
                <a:schemeClr val="tx1"/>
              </a:buClr>
              <a:buFont typeface="Wingdings" pitchFamily="2" charset="2"/>
              <a:buNone/>
            </a:pPr>
            <a:r>
              <a:rPr lang="en-US" sz="1800" dirty="0" smtClean="0">
                <a:effectLst>
                  <a:outerShdw blurRad="38100" dist="38100" dir="2700000" algn="tl">
                    <a:srgbClr val="000000">
                      <a:alpha val="43137"/>
                    </a:srgbClr>
                  </a:outerShdw>
                </a:effectLst>
                <a:latin typeface="+mj-lt"/>
              </a:rPr>
              <a:t>Communication</a:t>
            </a:r>
            <a:endParaRPr lang="en-US" sz="1800"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a:stretch>
            <a:fillRect/>
          </a:stretch>
        </p:blipFill>
        <p:spPr>
          <a:xfrm>
            <a:off x="864805" y="752047"/>
            <a:ext cx="6925128" cy="2587834"/>
          </a:xfrm>
          <a:prstGeom prst="rect">
            <a:avLst/>
          </a:prstGeom>
        </p:spPr>
      </p:pic>
    </p:spTree>
    <p:extLst>
      <p:ext uri="{BB962C8B-B14F-4D97-AF65-F5344CB8AC3E}">
        <p14:creationId xmlns:p14="http://schemas.microsoft.com/office/powerpoint/2010/main" val="224074634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intel16x9">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1186</Words>
  <Application>Microsoft Office PowerPoint</Application>
  <PresentationFormat>On-screen Show (16:9)</PresentationFormat>
  <Paragraphs>242</Paragraphs>
  <Slides>23</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MS PGothic</vt:lpstr>
      <vt:lpstr>Arial</vt:lpstr>
      <vt:lpstr>Arial Narrow</vt:lpstr>
      <vt:lpstr>Calibri</vt:lpstr>
      <vt:lpstr>Intel Clear</vt:lpstr>
      <vt:lpstr>Intel Clear Light</vt:lpstr>
      <vt:lpstr>Intel Clear Pro</vt:lpstr>
      <vt:lpstr>Neo Sans Intel</vt:lpstr>
      <vt:lpstr>Neo Sans Intel Medium</vt:lpstr>
      <vt:lpstr>Times New Roman</vt:lpstr>
      <vt:lpstr>Wingdings</vt:lpstr>
      <vt:lpstr>1_intel16x9</vt:lpstr>
      <vt:lpstr>Leading the evolution of compute</vt:lpstr>
      <vt:lpstr>Intel’s Research Efforts</vt:lpstr>
      <vt:lpstr>You Are Here</vt:lpstr>
      <vt:lpstr>Leading Edge Process Technology</vt:lpstr>
      <vt:lpstr>What should we build ?</vt:lpstr>
      <vt:lpstr>Multiple Possible Futures</vt:lpstr>
      <vt:lpstr>PowerPoint Presentation</vt:lpstr>
      <vt:lpstr>10’s of Billions Connected Devices</vt:lpstr>
      <vt:lpstr>Autonomous Driving</vt:lpstr>
      <vt:lpstr>Sensing and Sensemaking </vt:lpstr>
      <vt:lpstr>Adaptive Learning Research</vt:lpstr>
      <vt:lpstr>PowerPoint Presentation</vt:lpstr>
      <vt:lpstr>Artificial intelligence Evolution</vt:lpstr>
      <vt:lpstr>Emerging opportunities – Smart Computing</vt:lpstr>
      <vt:lpstr>Reconfigurable Compute </vt:lpstr>
      <vt:lpstr>PowerPoint Presentation</vt:lpstr>
      <vt:lpstr>TRANSFORMATIONAL RESEARCH – Quantum Computing</vt:lpstr>
      <vt:lpstr>Thinking Differently</vt:lpstr>
      <vt:lpstr>Brain Decoding</vt:lpstr>
      <vt:lpstr>Summary</vt:lpstr>
      <vt:lpstr>PowerPoint Presentation</vt:lpstr>
      <vt:lpstr>Legal Information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CTPClassification=CTP_IC:VisualMarkings=, CTPClassification=CTP_IC</cp:keywords>
  <cp:lastModifiedBy/>
  <cp:revision>1</cp:revision>
  <dcterms:created xsi:type="dcterms:W3CDTF">2017-06-12T23:33:00Z</dcterms:created>
  <dcterms:modified xsi:type="dcterms:W3CDTF">2018-02-23T19:45:34Z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89676662-78ab-431d-b259-f8ad8ae3f00d</vt:lpwstr>
  </property>
  <property fmtid="{D5CDD505-2E9C-101B-9397-08002B2CF9AE}" pid="3" name="CTP_BU">
    <vt:lpwstr>INTEL LABS GRP</vt:lpwstr>
  </property>
  <property fmtid="{D5CDD505-2E9C-101B-9397-08002B2CF9AE}" pid="4" name="CTP_TimeStamp">
    <vt:lpwstr>2018-02-23 01:01:44Z</vt:lpwstr>
  </property>
  <property fmtid="{D5CDD505-2E9C-101B-9397-08002B2CF9AE}" pid="5" name="CTPClassification">
    <vt:lpwstr>CTP_IC</vt:lpwstr>
  </property>
</Properties>
</file>